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theme/themeOverride3.xml" ContentType="application/vnd.openxmlformats-officedocument.themeOverride+xml"/>
  <Override PartName="/ppt/charts/chart5.xml" ContentType="application/vnd.openxmlformats-officedocument.drawingml.chart+xml"/>
  <Override PartName="/ppt/theme/themeOverride4.xml" ContentType="application/vnd.openxmlformats-officedocument.themeOverr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7.xml" ContentType="application/vnd.openxmlformats-officedocument.drawingml.chart+xml"/>
  <Override PartName="/ppt/theme/themeOverride5.xml" ContentType="application/vnd.openxmlformats-officedocument.themeOverride+xml"/>
  <Override PartName="/ppt/charts/chart8.xml" ContentType="application/vnd.openxmlformats-officedocument.drawingml.chart+xml"/>
  <Override PartName="/ppt/theme/themeOverride6.xml" ContentType="application/vnd.openxmlformats-officedocument.themeOverride+xml"/>
  <Override PartName="/ppt/charts/chart9.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10.xml" ContentType="application/vnd.openxmlformats-officedocument.drawingml.chart+xml"/>
  <Override PartName="/ppt/theme/themeOverride7.xml" ContentType="application/vnd.openxmlformats-officedocument.themeOverride+xml"/>
  <Override PartName="/ppt/charts/chart11.xml" ContentType="application/vnd.openxmlformats-officedocument.drawingml.chart+xml"/>
  <Override PartName="/ppt/theme/themeOverride8.xml" ContentType="application/vnd.openxmlformats-officedocument.themeOverride+xml"/>
  <Override PartName="/ppt/charts/chart12.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3.xml" ContentType="application/vnd.openxmlformats-officedocument.drawingml.chart+xml"/>
  <Override PartName="/ppt/theme/themeOverride9.xml" ContentType="application/vnd.openxmlformats-officedocument.themeOverride+xml"/>
  <Override PartName="/ppt/charts/chart14.xml" ContentType="application/vnd.openxmlformats-officedocument.drawingml.chart+xml"/>
  <Override PartName="/ppt/theme/themeOverride10.xml" ContentType="application/vnd.openxmlformats-officedocument.themeOverride+xml"/>
  <Override PartName="/ppt/charts/chart15.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16.xml" ContentType="application/vnd.openxmlformats-officedocument.drawingml.chart+xml"/>
  <Override PartName="/ppt/theme/themeOverride11.xml" ContentType="application/vnd.openxmlformats-officedocument.themeOverride+xml"/>
  <Override PartName="/ppt/charts/chart17.xml" ContentType="application/vnd.openxmlformats-officedocument.drawingml.chart+xml"/>
  <Override PartName="/ppt/theme/themeOverride12.xml" ContentType="application/vnd.openxmlformats-officedocument.themeOverride+xml"/>
  <Override PartName="/ppt/charts/chart1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52" r:id="rId4"/>
  </p:sldMasterIdLst>
  <p:notesMasterIdLst>
    <p:notesMasterId r:id="rId23"/>
  </p:notesMasterIdLst>
  <p:handoutMasterIdLst>
    <p:handoutMasterId r:id="rId24"/>
  </p:handoutMasterIdLst>
  <p:sldIdLst>
    <p:sldId id="277" r:id="rId5"/>
    <p:sldId id="321" r:id="rId6"/>
    <p:sldId id="322" r:id="rId7"/>
    <p:sldId id="327" r:id="rId8"/>
    <p:sldId id="371" r:id="rId9"/>
    <p:sldId id="372" r:id="rId10"/>
    <p:sldId id="373" r:id="rId11"/>
    <p:sldId id="369" r:id="rId12"/>
    <p:sldId id="368" r:id="rId13"/>
    <p:sldId id="389" r:id="rId14"/>
    <p:sldId id="390" r:id="rId15"/>
    <p:sldId id="376" r:id="rId16"/>
    <p:sldId id="381" r:id="rId17"/>
    <p:sldId id="377" r:id="rId18"/>
    <p:sldId id="386" r:id="rId19"/>
    <p:sldId id="380" r:id="rId20"/>
    <p:sldId id="378" r:id="rId21"/>
    <p:sldId id="388" r:id="rId22"/>
  </p:sldIdLst>
  <p:sldSz cx="12192000" cy="6858000"/>
  <p:notesSz cx="10234613" cy="70993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ranca" initials="F"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3" autoAdjust="0"/>
    <p:restoredTop sz="94660"/>
  </p:normalViewPr>
  <p:slideViewPr>
    <p:cSldViewPr snapToGrid="0">
      <p:cViewPr varScale="1">
        <p:scale>
          <a:sx n="107" d="100"/>
          <a:sy n="107" d="100"/>
        </p:scale>
        <p:origin x="726"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C:\Users\Alina\Documents\FIB\Kopie%20von%20Recruitingstatistik-1.xlsx" TargetMode="External"/></Relationships>
</file>

<file path=ppt/charts/_rels/chart10.xml.rels><?xml version="1.0" encoding="UTF-8" standalone="yes"?>
<Relationships xmlns="http://schemas.openxmlformats.org/package/2006/relationships"><Relationship Id="rId2" Type="http://schemas.openxmlformats.org/officeDocument/2006/relationships/oleObject" Target="file:///C:\Users\Alina\Documents\FIB\Kopie%20von%20Recruitingstatistik-1.xlsx" TargetMode="External"/><Relationship Id="rId1" Type="http://schemas.openxmlformats.org/officeDocument/2006/relationships/themeOverride" Target="../theme/themeOverride7.xml"/></Relationships>
</file>

<file path=ppt/charts/_rels/chart11.xml.rels><?xml version="1.0" encoding="UTF-8" standalone="yes"?>
<Relationships xmlns="http://schemas.openxmlformats.org/package/2006/relationships"><Relationship Id="rId2" Type="http://schemas.openxmlformats.org/officeDocument/2006/relationships/oleObject" Target="https://fibkoeln2009.sharepoint.com/sites/FIBOrgateam/Freigegebene%20Dokumente/Ressort%20Human%20Resources/Bewerbungsmanagement/Recruitingstatistik.xlsx" TargetMode="External"/><Relationship Id="rId1" Type="http://schemas.openxmlformats.org/officeDocument/2006/relationships/themeOverride" Target="../theme/themeOverride8.xml"/></Relationships>
</file>

<file path=ppt/charts/_rels/chart12.xml.rels><?xml version="1.0" encoding="UTF-8" standalone="yes"?>
<Relationships xmlns="http://schemas.openxmlformats.org/package/2006/relationships"><Relationship Id="rId3" Type="http://schemas.openxmlformats.org/officeDocument/2006/relationships/package" Target="../embeddings/Microsoft_Excel-Arbeitsblatt3.xlsx"/><Relationship Id="rId2" Type="http://schemas.microsoft.com/office/2011/relationships/chartColorStyle" Target="colors6.xml"/><Relationship Id="rId1" Type="http://schemas.microsoft.com/office/2011/relationships/chartStyle" Target="style6.xml"/></Relationships>
</file>

<file path=ppt/charts/_rels/chart13.xml.rels><?xml version="1.0" encoding="UTF-8" standalone="yes"?>
<Relationships xmlns="http://schemas.openxmlformats.org/package/2006/relationships"><Relationship Id="rId2" Type="http://schemas.openxmlformats.org/officeDocument/2006/relationships/oleObject" Target="file:///C:\Users\Alina\Documents\FIB\Kopie%20von%20Recruitingstatistik-1.xlsx" TargetMode="External"/><Relationship Id="rId1" Type="http://schemas.openxmlformats.org/officeDocument/2006/relationships/themeOverride" Target="../theme/themeOverride9.xml"/></Relationships>
</file>

<file path=ppt/charts/_rels/chart14.xml.rels><?xml version="1.0" encoding="UTF-8" standalone="yes"?>
<Relationships xmlns="http://schemas.openxmlformats.org/package/2006/relationships"><Relationship Id="rId2" Type="http://schemas.openxmlformats.org/officeDocument/2006/relationships/oleObject" Target="https://fibkoeln2009.sharepoint.com/sites/FIBOrgateam/Freigegebene%20Dokumente/Ressort%20Human%20Resources/Bewerbungsmanagement/Recruitingstatistik.xlsx" TargetMode="External"/><Relationship Id="rId1" Type="http://schemas.openxmlformats.org/officeDocument/2006/relationships/themeOverride" Target="../theme/themeOverride10.xml"/></Relationships>
</file>

<file path=ppt/charts/_rels/chart15.xml.rels><?xml version="1.0" encoding="UTF-8" standalone="yes"?>
<Relationships xmlns="http://schemas.openxmlformats.org/package/2006/relationships"><Relationship Id="rId3" Type="http://schemas.openxmlformats.org/officeDocument/2006/relationships/package" Target="../embeddings/Microsoft_Excel-Arbeitsblatt4.xlsx"/><Relationship Id="rId2" Type="http://schemas.microsoft.com/office/2011/relationships/chartColorStyle" Target="colors7.xml"/><Relationship Id="rId1" Type="http://schemas.microsoft.com/office/2011/relationships/chartStyle" Target="style7.xml"/></Relationships>
</file>

<file path=ppt/charts/_rels/chart16.xml.rels><?xml version="1.0" encoding="UTF-8" standalone="yes"?>
<Relationships xmlns="http://schemas.openxmlformats.org/package/2006/relationships"><Relationship Id="rId2" Type="http://schemas.openxmlformats.org/officeDocument/2006/relationships/oleObject" Target="file:///C:\Users\Alina\Documents\FIB\Kopie%20von%20Recruitingstatistik-1.xlsx" TargetMode="External"/><Relationship Id="rId1" Type="http://schemas.openxmlformats.org/officeDocument/2006/relationships/themeOverride" Target="../theme/themeOverride11.xml"/></Relationships>
</file>

<file path=ppt/charts/_rels/chart17.xml.rels><?xml version="1.0" encoding="UTF-8" standalone="yes"?>
<Relationships xmlns="http://schemas.openxmlformats.org/package/2006/relationships"><Relationship Id="rId2" Type="http://schemas.openxmlformats.org/officeDocument/2006/relationships/oleObject" Target="https://fibkoeln2009.sharepoint.com/sites/FIBOrgateam/Freigegebene%20Dokumente/Ressort%20Human%20Resources/Bewerbungsmanagement/Recruitingstatistik.xlsx" TargetMode="External"/><Relationship Id="rId1" Type="http://schemas.openxmlformats.org/officeDocument/2006/relationships/themeOverride" Target="../theme/themeOverride12.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Arbeitsblatt5.xlsx"/><Relationship Id="rId2" Type="http://schemas.microsoft.com/office/2011/relationships/chartColorStyle" Target="colors8.xml"/><Relationship Id="rId1" Type="http://schemas.microsoft.com/office/2011/relationships/chartStyle" Target="style8.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fibkoeln2009.sharepoint.com/sites/FIBOrgateam/Freigegebene%20Dokumente/Ressort%20Human%20Resources/Bewerbungsmanagement/Recruitingstatistik.xlsx"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Arbeitsblatt.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2" Type="http://schemas.openxmlformats.org/officeDocument/2006/relationships/oleObject" Target="file:///C:\Users\Alina\Documents\FIB\Kopie%20von%20Recruitingstatistik-1.xlsx" TargetMode="External"/><Relationship Id="rId1" Type="http://schemas.openxmlformats.org/officeDocument/2006/relationships/themeOverride" Target="../theme/themeOverride3.xml"/></Relationships>
</file>

<file path=ppt/charts/_rels/chart5.xml.rels><?xml version="1.0" encoding="UTF-8" standalone="yes"?>
<Relationships xmlns="http://schemas.openxmlformats.org/package/2006/relationships"><Relationship Id="rId2" Type="http://schemas.openxmlformats.org/officeDocument/2006/relationships/oleObject" Target="https://fibkoeln2009.sharepoint.com/sites/FIBOrgateam/Freigegebene%20Dokumente/Ressort%20Human%20Resources/Bewerbungsmanagement/Recruitingstatistik.xlsx" TargetMode="External"/><Relationship Id="rId1" Type="http://schemas.openxmlformats.org/officeDocument/2006/relationships/themeOverride" Target="../theme/themeOverride4.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Arbeitsblatt1.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2" Type="http://schemas.openxmlformats.org/officeDocument/2006/relationships/oleObject" Target="file:///C:\Users\Alina\Documents\FIB\Kopie%20von%20Recruitingstatistik-1.xlsx" TargetMode="External"/><Relationship Id="rId1" Type="http://schemas.openxmlformats.org/officeDocument/2006/relationships/themeOverride" Target="../theme/themeOverride5.xml"/></Relationships>
</file>

<file path=ppt/charts/_rels/chart8.xml.rels><?xml version="1.0" encoding="UTF-8" standalone="yes"?>
<Relationships xmlns="http://schemas.openxmlformats.org/package/2006/relationships"><Relationship Id="rId2" Type="http://schemas.openxmlformats.org/officeDocument/2006/relationships/oleObject" Target="https://fibkoeln2009.sharepoint.com/sites/FIBOrgateam/Freigegebene%20Dokumente/Ressort%20Human%20Resources/Bewerbungsmanagement/Recruitingstatistik.xlsx" TargetMode="External"/><Relationship Id="rId1" Type="http://schemas.openxmlformats.org/officeDocument/2006/relationships/themeOverride" Target="../theme/themeOverride6.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Arbeitsblatt2.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2">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429255936031198"/>
          <c:y val="0.10331619261878"/>
          <c:w val="0.45591100531038298"/>
          <c:h val="0.80017033585087605"/>
        </c:manualLayout>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Spalte1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64CF-46E1-BA47-AA6440FB8CA1}"/>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64CF-46E1-BA47-AA6440FB8CA1}"/>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A9DA-4E35-90D1-BA08C7F458EA}"/>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A9DA-4E35-90D1-BA08C7F458EA}"/>
              </c:ext>
            </c:extLst>
          </c:dPt>
          <c:dLbls>
            <c:dLbl>
              <c:idx val="0"/>
              <c:layout>
                <c:manualLayout>
                  <c:x val="-0.19555753697681738"/>
                  <c:y val="-0.28883851481346884"/>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64CF-46E1-BA47-AA6440FB8CA1}"/>
                </c:ext>
              </c:extLst>
            </c:dLbl>
            <c:dLbl>
              <c:idx val="1"/>
              <c:layout>
                <c:manualLayout>
                  <c:x val="-6.3045498673398037E-2"/>
                  <c:y val="0.21017449381240721"/>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6117546090315835"/>
                      <c:h val="0.21419162955342969"/>
                    </c:manualLayout>
                  </c15:layout>
                </c:ext>
                <c:ext xmlns:c16="http://schemas.microsoft.com/office/drawing/2014/chart" uri="{C3380CC4-5D6E-409C-BE32-E72D297353CC}">
                  <c16:uniqueId val="{00000003-64CF-46E1-BA47-AA6440FB8CA1}"/>
                </c:ext>
              </c:extLst>
            </c:dLbl>
            <c:dLbl>
              <c:idx val="2"/>
              <c:layout>
                <c:manualLayout>
                  <c:x val="-0.103714736139498"/>
                  <c:y val="2.2038743550099264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3498477631505976"/>
                      <c:h val="0.16425379294201711"/>
                    </c:manualLayout>
                  </c15:layout>
                </c:ext>
                <c:ext xmlns:c16="http://schemas.microsoft.com/office/drawing/2014/chart" uri="{C3380CC4-5D6E-409C-BE32-E72D297353CC}">
                  <c16:uniqueId val="{00000005-A9DA-4E35-90D1-BA08C7F458EA}"/>
                </c:ext>
              </c:extLst>
            </c:dLbl>
            <c:dLbl>
              <c:idx val="3"/>
              <c:layout>
                <c:manualLayout>
                  <c:x val="0.40644457636597242"/>
                  <c:y val="1.9557597895787263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452939203477561"/>
                      <c:h val="0.17403259188991074"/>
                    </c:manualLayout>
                  </c15:layout>
                </c:ext>
                <c:ext xmlns:c16="http://schemas.microsoft.com/office/drawing/2014/chart" uri="{C3380CC4-5D6E-409C-BE32-E72D297353CC}">
                  <c16:uniqueId val="{00000007-A9DA-4E35-90D1-BA08C7F458EA}"/>
                </c:ext>
              </c:extLst>
            </c:dLbl>
            <c:spPr>
              <a:solidFill>
                <a:prstClr val="white"/>
              </a:solidFill>
              <a:ln>
                <a:solidFill>
                  <a:prstClr val="black">
                    <a:lumMod val="25000"/>
                    <a:lumOff val="75000"/>
                  </a:prstClr>
                </a:solidFill>
              </a:ln>
              <a:effectLst>
                <a:softEdge rad="0"/>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de-DE"/>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ext>
            </c:extLst>
          </c:dLbls>
          <c:cat>
            <c:strRef>
              <c:f>Tabelle1!$A$2:$A$5</c:f>
              <c:strCache>
                <c:ptCount val="4"/>
                <c:pt idx="0">
                  <c:v>stimme voll und ganz zu</c:v>
                </c:pt>
                <c:pt idx="1">
                  <c:v>stimme eher zu</c:v>
                </c:pt>
                <c:pt idx="2">
                  <c:v>stimme teilweise zu</c:v>
                </c:pt>
                <c:pt idx="3">
                  <c:v>stimme eher nicht zu</c:v>
                </c:pt>
              </c:strCache>
            </c:strRef>
          </c:cat>
          <c:val>
            <c:numRef>
              <c:f>Tabelle1!$B$2:$B$5</c:f>
              <c:numCache>
                <c:formatCode>General</c:formatCode>
                <c:ptCount val="4"/>
                <c:pt idx="0">
                  <c:v>16</c:v>
                </c:pt>
                <c:pt idx="1">
                  <c:v>2</c:v>
                </c:pt>
                <c:pt idx="2">
                  <c:v>1</c:v>
                </c:pt>
                <c:pt idx="3">
                  <c:v>1</c:v>
                </c:pt>
              </c:numCache>
            </c:numRef>
          </c:val>
          <c:extLst>
            <c:ext xmlns:c16="http://schemas.microsoft.com/office/drawing/2014/chart" uri="{C3380CC4-5D6E-409C-BE32-E72D297353CC}">
              <c16:uniqueId val="{00000006-64CF-46E1-BA47-AA6440FB8CA1}"/>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429255936031198"/>
          <c:y val="0.10331619261878"/>
          <c:w val="0.45591100531038298"/>
          <c:h val="0.80017033585087605"/>
        </c:manualLayout>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2">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Spalte1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9C83-4D73-91EB-F33DC7B6CF9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9C83-4D73-91EB-F33DC7B6CF9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8AAC-4EE4-8518-B46E10B9CD11}"/>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8AAC-4EE4-8518-B46E10B9CD11}"/>
              </c:ext>
            </c:extLst>
          </c:dPt>
          <c:dPt>
            <c:idx val="4"/>
            <c:bubble3D val="0"/>
            <c:spPr>
              <a:solidFill>
                <a:srgbClr val="7030A0"/>
              </a:solidFill>
              <a:ln w="19050">
                <a:solidFill>
                  <a:schemeClr val="lt1"/>
                </a:solidFill>
              </a:ln>
              <a:effectLst/>
            </c:spPr>
            <c:extLst>
              <c:ext xmlns:c16="http://schemas.microsoft.com/office/drawing/2014/chart" uri="{C3380CC4-5D6E-409C-BE32-E72D297353CC}">
                <c16:uniqueId val="{00000009-8AAC-4EE4-8518-B46E10B9CD11}"/>
              </c:ext>
            </c:extLst>
          </c:dPt>
          <c:dLbls>
            <c:dLbl>
              <c:idx val="0"/>
              <c:layout>
                <c:manualLayout>
                  <c:x val="0.15234559000882619"/>
                  <c:y val="3.0966068337634978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8739581113143014"/>
                      <c:h val="0.13922083761957851"/>
                    </c:manualLayout>
                  </c15:layout>
                </c:ext>
                <c:ext xmlns:c16="http://schemas.microsoft.com/office/drawing/2014/chart" uri="{C3380CC4-5D6E-409C-BE32-E72D297353CC}">
                  <c16:uniqueId val="{00000001-9C83-4D73-91EB-F33DC7B6CF93}"/>
                </c:ext>
              </c:extLst>
            </c:dLbl>
            <c:dLbl>
              <c:idx val="1"/>
              <c:layout>
                <c:manualLayout>
                  <c:x val="-0.21155301296669105"/>
                  <c:y val="0.12013831995614171"/>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493756852662658"/>
                      <c:h val="0.19038525901240805"/>
                    </c:manualLayout>
                  </c15:layout>
                </c:ext>
                <c:ext xmlns:c16="http://schemas.microsoft.com/office/drawing/2014/chart" uri="{C3380CC4-5D6E-409C-BE32-E72D297353CC}">
                  <c16:uniqueId val="{00000003-9C83-4D73-91EB-F33DC7B6CF93}"/>
                </c:ext>
              </c:extLst>
            </c:dLbl>
            <c:dLbl>
              <c:idx val="2"/>
              <c:layout>
                <c:manualLayout>
                  <c:x val="-0.13804544856251932"/>
                  <c:y val="-0.17838659570492563"/>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8AAC-4EE4-8518-B46E10B9CD11}"/>
                </c:ext>
              </c:extLst>
            </c:dLbl>
            <c:dLbl>
              <c:idx val="3"/>
              <c:layout>
                <c:manualLayout>
                  <c:x val="0.11926556159929871"/>
                  <c:y val="-0.22687147218919845"/>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7-8AAC-4EE4-8518-B46E10B9CD11}"/>
                </c:ext>
              </c:extLst>
            </c:dLbl>
            <c:spPr>
              <a:solidFill>
                <a:prstClr val="white"/>
              </a:solidFill>
              <a:ln>
                <a:solidFill>
                  <a:prstClr val="black">
                    <a:lumMod val="25000"/>
                    <a:lumOff val="75000"/>
                  </a:prstClr>
                </a:solidFill>
              </a:ln>
              <a:effectLst>
                <a:softEdge rad="0"/>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de-DE"/>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15:layout/>
              </c:ext>
            </c:extLst>
          </c:dLbls>
          <c:cat>
            <c:strRef>
              <c:f>Tabelle1!$A$2:$A$6</c:f>
              <c:strCache>
                <c:ptCount val="5"/>
                <c:pt idx="0">
                  <c:v>Sehr gut</c:v>
                </c:pt>
                <c:pt idx="1">
                  <c:v>Sehr gut Minus</c:v>
                </c:pt>
                <c:pt idx="2">
                  <c:v>Gut Plus</c:v>
                </c:pt>
                <c:pt idx="3">
                  <c:v>Gut Plus</c:v>
                </c:pt>
                <c:pt idx="4">
                  <c:v>keine Angabe</c:v>
                </c:pt>
              </c:strCache>
            </c:strRef>
          </c:cat>
          <c:val>
            <c:numRef>
              <c:f>Tabelle1!$B$2:$B$6</c:f>
              <c:numCache>
                <c:formatCode>General</c:formatCode>
                <c:ptCount val="5"/>
                <c:pt idx="0">
                  <c:v>2</c:v>
                </c:pt>
                <c:pt idx="1">
                  <c:v>4</c:v>
                </c:pt>
                <c:pt idx="2">
                  <c:v>3</c:v>
                </c:pt>
                <c:pt idx="3">
                  <c:v>5</c:v>
                </c:pt>
                <c:pt idx="4">
                  <c:v>6</c:v>
                </c:pt>
              </c:numCache>
            </c:numRef>
          </c:val>
          <c:extLst>
            <c:ext xmlns:c16="http://schemas.microsoft.com/office/drawing/2014/chart" uri="{C3380CC4-5D6E-409C-BE32-E72D297353CC}">
              <c16:uniqueId val="{00000008-9C83-4D73-91EB-F33DC7B6CF9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429255936031198"/>
          <c:y val="0.10331619261878"/>
          <c:w val="0.45591100531038298"/>
          <c:h val="0.80017033585087605"/>
        </c:manualLayout>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Spalte1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1B4B-4EC3-883F-E5854D5787AF}"/>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1B4B-4EC3-883F-E5854D5787AF}"/>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D63-4C79-9309-7C2CD9E2DE55}"/>
              </c:ext>
            </c:extLst>
          </c:dPt>
          <c:dLbls>
            <c:dLbl>
              <c:idx val="0"/>
              <c:layout>
                <c:manualLayout>
                  <c:x val="-0.18176844297482228"/>
                  <c:y val="-0.30700744626023824"/>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5361840632706633"/>
                      <c:h val="0.13171246532504624"/>
                    </c:manualLayout>
                  </c15:layout>
                </c:ext>
                <c:ext xmlns:c16="http://schemas.microsoft.com/office/drawing/2014/chart" uri="{C3380CC4-5D6E-409C-BE32-E72D297353CC}">
                  <c16:uniqueId val="{00000001-1B4B-4EC3-883F-E5854D5787AF}"/>
                </c:ext>
              </c:extLst>
            </c:dLbl>
            <c:dLbl>
              <c:idx val="1"/>
              <c:layout>
                <c:manualLayout>
                  <c:x val="0.16278168160082213"/>
                  <c:y val="0.16414291522166305"/>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13721110243264933"/>
                      <c:h val="0.13596123797028067"/>
                    </c:manualLayout>
                  </c15:layout>
                </c:ext>
                <c:ext xmlns:c16="http://schemas.microsoft.com/office/drawing/2014/chart" uri="{C3380CC4-5D6E-409C-BE32-E72D297353CC}">
                  <c16:uniqueId val="{00000003-1B4B-4EC3-883F-E5854D5787AF}"/>
                </c:ext>
              </c:extLst>
            </c:dLbl>
            <c:dLbl>
              <c:idx val="2"/>
              <c:layout>
                <c:manualLayout>
                  <c:x val="2.2039265548236396E-2"/>
                  <c:y val="4.8468193493941762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CD63-4C79-9309-7C2CD9E2DE55}"/>
                </c:ext>
              </c:extLst>
            </c:dLbl>
            <c:spPr>
              <a:solidFill>
                <a:prstClr val="white"/>
              </a:solidFill>
              <a:ln>
                <a:solidFill>
                  <a:prstClr val="black">
                    <a:lumMod val="25000"/>
                    <a:lumOff val="75000"/>
                  </a:prstClr>
                </a:solidFill>
              </a:ln>
              <a:effectLst>
                <a:softEdge rad="0"/>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de-DE"/>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ext>
            </c:extLst>
          </c:dLbls>
          <c:cat>
            <c:strRef>
              <c:f>Tabelle1!$A$2:$A$4</c:f>
              <c:strCache>
                <c:ptCount val="3"/>
                <c:pt idx="0">
                  <c:v>Ja</c:v>
                </c:pt>
                <c:pt idx="1">
                  <c:v>Vielleicht</c:v>
                </c:pt>
                <c:pt idx="2">
                  <c:v>Nein</c:v>
                </c:pt>
              </c:strCache>
            </c:strRef>
          </c:cat>
          <c:val>
            <c:numRef>
              <c:f>Tabelle1!$B$2:$B$4</c:f>
              <c:numCache>
                <c:formatCode>General</c:formatCode>
                <c:ptCount val="3"/>
                <c:pt idx="0">
                  <c:v>15</c:v>
                </c:pt>
                <c:pt idx="1">
                  <c:v>4</c:v>
                </c:pt>
                <c:pt idx="2">
                  <c:v>1</c:v>
                </c:pt>
              </c:numCache>
            </c:numRef>
          </c:val>
          <c:extLst>
            <c:ext xmlns:c16="http://schemas.microsoft.com/office/drawing/2014/chart" uri="{C3380CC4-5D6E-409C-BE32-E72D297353CC}">
              <c16:uniqueId val="{00000008-1B4B-4EC3-883F-E5854D5787AF}"/>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429255936031198"/>
          <c:y val="0.10331619261878"/>
          <c:w val="0.45591100531038298"/>
          <c:h val="0.80017033585087605"/>
        </c:manualLayout>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Spalte1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DFE-4C18-A024-CE357429D0D8}"/>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DFE-4C18-A024-CE357429D0D8}"/>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DFE-4C18-A024-CE357429D0D8}"/>
              </c:ext>
            </c:extLst>
          </c:dPt>
          <c:dLbls>
            <c:dLbl>
              <c:idx val="0"/>
              <c:layout>
                <c:manualLayout>
                  <c:x val="-0.21677114228082003"/>
                  <c:y val="0.16684478967112437"/>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5DFE-4C18-A024-CE357429D0D8}"/>
                </c:ext>
              </c:extLst>
            </c:dLbl>
            <c:dLbl>
              <c:idx val="1"/>
              <c:layout>
                <c:manualLayout>
                  <c:x val="0.22015613213503746"/>
                  <c:y val="-0.30035003480328443"/>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5DFE-4C18-A024-CE357429D0D8}"/>
                </c:ext>
              </c:extLst>
            </c:dLbl>
            <c:dLbl>
              <c:idx val="2"/>
              <c:layout>
                <c:manualLayout>
                  <c:x val="-0.13562108425242256"/>
                  <c:y val="4.2374795440872401E-2"/>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5DFE-4C18-A024-CE357429D0D8}"/>
                </c:ext>
              </c:extLst>
            </c:dLbl>
            <c:spPr>
              <a:solidFill>
                <a:prstClr val="white"/>
              </a:solidFill>
              <a:ln>
                <a:solidFill>
                  <a:prstClr val="black">
                    <a:lumMod val="25000"/>
                    <a:lumOff val="75000"/>
                  </a:prstClr>
                </a:solidFill>
              </a:ln>
              <a:effectLst>
                <a:softEdge rad="0"/>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de-DE"/>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ext>
            </c:extLst>
          </c:dLbls>
          <c:cat>
            <c:strRef>
              <c:f>Tabelle1!$A$2:$A$4</c:f>
              <c:strCache>
                <c:ptCount val="3"/>
                <c:pt idx="0">
                  <c:v>stimme voll und ganz zu</c:v>
                </c:pt>
                <c:pt idx="1">
                  <c:v>stimme eher zu</c:v>
                </c:pt>
                <c:pt idx="2">
                  <c:v>stimme teilweise zu</c:v>
                </c:pt>
              </c:strCache>
            </c:strRef>
          </c:cat>
          <c:val>
            <c:numRef>
              <c:f>Tabelle1!$B$2:$B$4</c:f>
              <c:numCache>
                <c:formatCode>General</c:formatCode>
                <c:ptCount val="3"/>
                <c:pt idx="0">
                  <c:v>7</c:v>
                </c:pt>
                <c:pt idx="1">
                  <c:v>11</c:v>
                </c:pt>
                <c:pt idx="2">
                  <c:v>2</c:v>
                </c:pt>
              </c:numCache>
            </c:numRef>
          </c:val>
          <c:extLst>
            <c:ext xmlns:c16="http://schemas.microsoft.com/office/drawing/2014/chart" uri="{C3380CC4-5D6E-409C-BE32-E72D297353CC}">
              <c16:uniqueId val="{00000008-5DFE-4C18-A024-CE357429D0D8}"/>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429255936031198"/>
          <c:y val="0.10331619261878"/>
          <c:w val="0.45591100531038298"/>
          <c:h val="0.80017033585087605"/>
        </c:manualLayout>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Spalte1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DA59-4581-8B1C-A68B09EF95B6}"/>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DA59-4581-8B1C-A68B09EF95B6}"/>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DA59-4581-8B1C-A68B09EF95B6}"/>
              </c:ext>
            </c:extLst>
          </c:dPt>
          <c:dLbls>
            <c:dLbl>
              <c:idx val="1"/>
              <c:layout>
                <c:manualLayout>
                  <c:x val="-2.713838152552214E-3"/>
                  <c:y val="-0.19231637930857487"/>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DA59-4581-8B1C-A68B09EF95B6}"/>
                </c:ext>
              </c:extLst>
            </c:dLbl>
            <c:dLbl>
              <c:idx val="2"/>
              <c:layout>
                <c:manualLayout>
                  <c:x val="0.23226225227687128"/>
                  <c:y val="0.11026609626239418"/>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DA59-4581-8B1C-A68B09EF95B6}"/>
                </c:ext>
              </c:extLst>
            </c:dLbl>
            <c:spPr>
              <a:solidFill>
                <a:prstClr val="white"/>
              </a:solidFill>
              <a:ln>
                <a:solidFill>
                  <a:prstClr val="black">
                    <a:lumMod val="25000"/>
                    <a:lumOff val="75000"/>
                  </a:prstClr>
                </a:solidFill>
              </a:ln>
              <a:effectLst>
                <a:softEdge rad="0"/>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de-DE"/>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15:layout/>
              </c:ext>
            </c:extLst>
          </c:dLbls>
          <c:cat>
            <c:strRef>
              <c:f>Tabelle1!$A$2:$A$4</c:f>
              <c:strCache>
                <c:ptCount val="3"/>
                <c:pt idx="0">
                  <c:v>stimme voll und ganz zu</c:v>
                </c:pt>
                <c:pt idx="1">
                  <c:v>stimme eher zu</c:v>
                </c:pt>
                <c:pt idx="2">
                  <c:v>stimme teilweise zu</c:v>
                </c:pt>
              </c:strCache>
            </c:strRef>
          </c:cat>
          <c:val>
            <c:numRef>
              <c:f>Tabelle1!$B$2:$B$4</c:f>
              <c:numCache>
                <c:formatCode>General</c:formatCode>
                <c:ptCount val="3"/>
                <c:pt idx="0">
                  <c:v>7</c:v>
                </c:pt>
                <c:pt idx="1">
                  <c:v>6</c:v>
                </c:pt>
                <c:pt idx="2">
                  <c:v>7</c:v>
                </c:pt>
              </c:numCache>
            </c:numRef>
          </c:val>
          <c:extLst>
            <c:ext xmlns:c16="http://schemas.microsoft.com/office/drawing/2014/chart" uri="{C3380CC4-5D6E-409C-BE32-E72D297353CC}">
              <c16:uniqueId val="{00000006-DA59-4581-8B1C-A68B09EF95B6}"/>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5"/>
    </mc:Choice>
    <mc:Fallback>
      <c:style val="5"/>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26429255936031198"/>
          <c:y val="0.10331619261878"/>
          <c:w val="0.45591100531038298"/>
          <c:h val="0.80017033585087605"/>
        </c:manualLayout>
      </c:layout>
      <c:pieChart>
        <c:varyColors val="1"/>
        <c:dLbls>
          <c:dLblPos val="outEnd"/>
          <c:showLegendKey val="0"/>
          <c:showVal val="0"/>
          <c:showCatName val="1"/>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Tabelle1!$B$1</c:f>
              <c:strCache>
                <c:ptCount val="1"/>
                <c:pt idx="0">
                  <c:v>Spalte1</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507D-4FE4-A756-E9501EDDB52B}"/>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507D-4FE4-A756-E9501EDDB52B}"/>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507D-4FE4-A756-E9501EDDB52B}"/>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507D-4FE4-A756-E9501EDDB52B}"/>
              </c:ext>
            </c:extLst>
          </c:dPt>
          <c:dLbls>
            <c:dLbl>
              <c:idx val="0"/>
              <c:layout>
                <c:manualLayout>
                  <c:x val="-0.1616157684904132"/>
                  <c:y val="0.17988318826831587"/>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1-507D-4FE4-A756-E9501EDDB52B}"/>
                </c:ext>
              </c:extLst>
            </c:dLbl>
            <c:dLbl>
              <c:idx val="1"/>
              <c:layout>
                <c:manualLayout>
                  <c:x val="-0.14637821954043648"/>
                  <c:y val="-0.23841764146662478"/>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3-507D-4FE4-A756-E9501EDDB52B}"/>
                </c:ext>
              </c:extLst>
            </c:dLbl>
            <c:dLbl>
              <c:idx val="2"/>
              <c:layout>
                <c:manualLayout>
                  <c:x val="0.20533467051429125"/>
                  <c:y val="-9.7787989478936316E-3"/>
                </c:manualLayout>
              </c:layout>
              <c:dLblPos val="bestFit"/>
              <c:showLegendKey val="0"/>
              <c:showVal val="0"/>
              <c:showCatName val="1"/>
              <c:showSerName val="0"/>
              <c:showPercent val="1"/>
              <c:showBubbleSize val="0"/>
              <c:extLst>
                <c:ext xmlns:c15="http://schemas.microsoft.com/office/drawing/2012/chart" uri="{CE6537A1-D6FC-4f65-9D91-7224C49458BB}">
                  <c15:layout/>
                </c:ext>
                <c:ext xmlns:c16="http://schemas.microsoft.com/office/drawing/2014/chart" uri="{C3380CC4-5D6E-409C-BE32-E72D297353CC}">
                  <c16:uniqueId val="{00000005-507D-4FE4-A756-E9501EDDB52B}"/>
                </c:ext>
              </c:extLst>
            </c:dLbl>
            <c:dLbl>
              <c:idx val="3"/>
              <c:layout>
                <c:manualLayout>
                  <c:x val="-0.10498204026108436"/>
                  <c:y val="2.7706597019031956E-2"/>
                </c:manualLayout>
              </c:layout>
              <c:dLblPos val="bestFit"/>
              <c:showLegendKey val="0"/>
              <c:showVal val="0"/>
              <c:showCatName val="1"/>
              <c:showSerName val="0"/>
              <c:showPercent val="1"/>
              <c:showBubbleSize val="0"/>
              <c:extLst>
                <c:ext xmlns:c15="http://schemas.microsoft.com/office/drawing/2012/chart" uri="{CE6537A1-D6FC-4f65-9D91-7224C49458BB}">
                  <c15:layout>
                    <c:manualLayout>
                      <c:w val="0.24423173675619583"/>
                      <c:h val="0.19254609125236385"/>
                    </c:manualLayout>
                  </c15:layout>
                </c:ext>
                <c:ext xmlns:c16="http://schemas.microsoft.com/office/drawing/2014/chart" uri="{C3380CC4-5D6E-409C-BE32-E72D297353CC}">
                  <c16:uniqueId val="{00000007-507D-4FE4-A756-E9501EDDB52B}"/>
                </c:ext>
              </c:extLst>
            </c:dLbl>
            <c:spPr>
              <a:solidFill>
                <a:prstClr val="white"/>
              </a:solidFill>
              <a:ln>
                <a:solidFill>
                  <a:prstClr val="black">
                    <a:lumMod val="25000"/>
                    <a:lumOff val="75000"/>
                  </a:prstClr>
                </a:solidFill>
              </a:ln>
              <a:effectLst>
                <a:softEdge rad="0"/>
              </a:effectLst>
            </c:spPr>
            <c:txPr>
              <a:bodyPr rot="0" spcFirstLastPara="1" vertOverflow="clip" horzOverflow="clip" vert="horz" wrap="square" lIns="38100" tIns="19050" rIns="38100" bIns="19050" anchor="ctr" anchorCtr="1">
                <a:spAutoFit/>
              </a:bodyPr>
              <a:lstStyle/>
              <a:p>
                <a:pPr>
                  <a:defRPr sz="1197" b="0" i="0" u="none" strike="noStrike" kern="1200" baseline="0">
                    <a:solidFill>
                      <a:schemeClr val="dk1">
                        <a:lumMod val="65000"/>
                        <a:lumOff val="35000"/>
                      </a:schemeClr>
                    </a:solidFill>
                    <a:latin typeface="+mn-lt"/>
                    <a:ea typeface="+mn-ea"/>
                    <a:cs typeface="+mn-cs"/>
                  </a:defRPr>
                </a:pPr>
                <a:endParaRPr lang="de-DE"/>
              </a:p>
            </c:txPr>
            <c:dLblPos val="ct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15:spPr xmlns:c15="http://schemas.microsoft.com/office/drawing/2012/chart">
                  <a:prstGeom prst="roundRect">
                    <a:avLst/>
                  </a:prstGeom>
                  <a:noFill/>
                  <a:ln>
                    <a:noFill/>
                  </a:ln>
                </c15:spPr>
              </c:ext>
            </c:extLst>
          </c:dLbls>
          <c:cat>
            <c:strRef>
              <c:f>Tabelle1!$A$2:$A$5</c:f>
              <c:strCache>
                <c:ptCount val="4"/>
                <c:pt idx="0">
                  <c:v>stimme voll und ganz zu</c:v>
                </c:pt>
                <c:pt idx="1">
                  <c:v>stimme teilweisezu</c:v>
                </c:pt>
                <c:pt idx="2">
                  <c:v>stimme eher nicht zu</c:v>
                </c:pt>
                <c:pt idx="3">
                  <c:v>stimme überhaupt nicht zu</c:v>
                </c:pt>
              </c:strCache>
            </c:strRef>
          </c:cat>
          <c:val>
            <c:numRef>
              <c:f>Tabelle1!$B$2:$B$5</c:f>
              <c:numCache>
                <c:formatCode>General</c:formatCode>
                <c:ptCount val="4"/>
                <c:pt idx="0">
                  <c:v>4</c:v>
                </c:pt>
                <c:pt idx="1">
                  <c:v>9</c:v>
                </c:pt>
                <c:pt idx="2">
                  <c:v>4</c:v>
                </c:pt>
                <c:pt idx="3">
                  <c:v>3</c:v>
                </c:pt>
              </c:numCache>
            </c:numRef>
          </c:val>
          <c:extLst>
            <c:ext xmlns:c16="http://schemas.microsoft.com/office/drawing/2014/chart" uri="{C3380CC4-5D6E-409C-BE32-E72D297353CC}">
              <c16:uniqueId val="{00000006-507D-4FE4-A756-E9501EDDB52B}"/>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6">
  <a:schemeClr val="accent3"/>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9">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cs:styleClr val="auto"/>
    </cs:fontRef>
    <cs:defRPr sz="1000" b="1" i="0" u="none" strike="noStrike" kern="1200" spc="0" baseline="0"/>
  </cs:dataLabel>
  <cs:dataLabelCallout>
    <cs:lnRef idx="0">
      <cs:styleClr val="auto"/>
    </cs:lnRef>
    <cs:fillRef idx="0"/>
    <cs:effectRef idx="0"/>
    <cs:fontRef idx="minor">
      <cs:styleClr val="auto"/>
    </cs:fontRef>
    <cs:spPr>
      <a:solidFill>
        <a:schemeClr val="lt1"/>
      </a:solidFill>
      <a:ln>
        <a:solidFill>
          <a:schemeClr val="phClr"/>
        </a:solidFill>
      </a:ln>
    </cs:spPr>
    <cs:defRPr sz="10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635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88900" sx="102000" sy="102000" algn="ctr" rotWithShape="0">
          <a:prstClr val="black">
            <a:alpha val="10000"/>
          </a:prstClr>
        </a:outerShdw>
      </a:effectLst>
      <a:scene3d>
        <a:camera prst="orthographicFront"/>
        <a:lightRig rig="threePt" dir="t"/>
      </a:scene3d>
      <a:sp3d>
        <a:bevelT w="127000" h="127000"/>
        <a:bevelB w="127000" h="127000"/>
      </a:sp3d>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fillRef idx="0">
      <cs:styleClr val="auto"/>
    </cs:fillRef>
    <cs:effectRef idx="0"/>
    <cs:fontRef idx="minor">
      <a:schemeClr val="dk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0"/>
            <a:ext cx="4434312" cy="355626"/>
          </a:xfrm>
          <a:prstGeom prst="rect">
            <a:avLst/>
          </a:prstGeom>
        </p:spPr>
        <p:txBody>
          <a:bodyPr vert="horz" lIns="91422" tIns="45711" rIns="91422" bIns="45711" rtlCol="0"/>
          <a:lstStyle>
            <a:lvl1pPr algn="l">
              <a:defRPr sz="1200"/>
            </a:lvl1pPr>
          </a:lstStyle>
          <a:p>
            <a:endParaRPr lang="de-DE"/>
          </a:p>
        </p:txBody>
      </p:sp>
      <p:sp>
        <p:nvSpPr>
          <p:cNvPr id="3" name="Datumsplatzhalter 2"/>
          <p:cNvSpPr>
            <a:spLocks noGrp="1"/>
          </p:cNvSpPr>
          <p:nvPr>
            <p:ph type="dt" sz="quarter" idx="1"/>
          </p:nvPr>
        </p:nvSpPr>
        <p:spPr>
          <a:xfrm>
            <a:off x="5798014" y="0"/>
            <a:ext cx="4434312" cy="355626"/>
          </a:xfrm>
          <a:prstGeom prst="rect">
            <a:avLst/>
          </a:prstGeom>
        </p:spPr>
        <p:txBody>
          <a:bodyPr vert="horz" lIns="91422" tIns="45711" rIns="91422" bIns="45711" rtlCol="0"/>
          <a:lstStyle>
            <a:lvl1pPr algn="r">
              <a:defRPr sz="1200"/>
            </a:lvl1pPr>
          </a:lstStyle>
          <a:p>
            <a:fld id="{CA892B87-BEE7-496A-861F-A4898286976D}" type="datetimeFigureOut">
              <a:rPr lang="de-DE" smtClean="0"/>
              <a:t>19.11.2017</a:t>
            </a:fld>
            <a:endParaRPr lang="de-DE"/>
          </a:p>
        </p:txBody>
      </p:sp>
      <p:sp>
        <p:nvSpPr>
          <p:cNvPr id="4" name="Fußzeilenplatzhalter 3"/>
          <p:cNvSpPr>
            <a:spLocks noGrp="1"/>
          </p:cNvSpPr>
          <p:nvPr>
            <p:ph type="ftr" sz="quarter" idx="2"/>
          </p:nvPr>
        </p:nvSpPr>
        <p:spPr>
          <a:xfrm>
            <a:off x="1" y="6743675"/>
            <a:ext cx="4434312" cy="355626"/>
          </a:xfrm>
          <a:prstGeom prst="rect">
            <a:avLst/>
          </a:prstGeom>
        </p:spPr>
        <p:txBody>
          <a:bodyPr vert="horz" lIns="91422" tIns="45711" rIns="91422" bIns="45711" rtlCol="0" anchor="b"/>
          <a:lstStyle>
            <a:lvl1pPr algn="l">
              <a:defRPr sz="1200"/>
            </a:lvl1pPr>
          </a:lstStyle>
          <a:p>
            <a:endParaRPr lang="de-DE"/>
          </a:p>
        </p:txBody>
      </p:sp>
      <p:sp>
        <p:nvSpPr>
          <p:cNvPr id="5" name="Foliennummernplatzhalter 4"/>
          <p:cNvSpPr>
            <a:spLocks noGrp="1"/>
          </p:cNvSpPr>
          <p:nvPr>
            <p:ph type="sldNum" sz="quarter" idx="3"/>
          </p:nvPr>
        </p:nvSpPr>
        <p:spPr>
          <a:xfrm>
            <a:off x="5798014" y="6743675"/>
            <a:ext cx="4434312" cy="355626"/>
          </a:xfrm>
          <a:prstGeom prst="rect">
            <a:avLst/>
          </a:prstGeom>
        </p:spPr>
        <p:txBody>
          <a:bodyPr vert="horz" lIns="91422" tIns="45711" rIns="91422" bIns="45711" rtlCol="0" anchor="b"/>
          <a:lstStyle>
            <a:lvl1pPr algn="r">
              <a:defRPr sz="1200"/>
            </a:lvl1pPr>
          </a:lstStyle>
          <a:p>
            <a:fld id="{57C70874-019C-4EB7-855B-DA78DED4E7A9}" type="slidenum">
              <a:rPr lang="de-DE" smtClean="0"/>
              <a:t>‹Nr.›</a:t>
            </a:fld>
            <a:endParaRPr lang="de-DE"/>
          </a:p>
        </p:txBody>
      </p:sp>
    </p:spTree>
    <p:extLst>
      <p:ext uri="{BB962C8B-B14F-4D97-AF65-F5344CB8AC3E}">
        <p14:creationId xmlns:p14="http://schemas.microsoft.com/office/powerpoint/2010/main" val="1316214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4434998" cy="356198"/>
          </a:xfrm>
          <a:prstGeom prst="rect">
            <a:avLst/>
          </a:prstGeom>
        </p:spPr>
        <p:txBody>
          <a:bodyPr vert="horz" lIns="94768" tIns="47384" rIns="94768" bIns="47384" rtlCol="0"/>
          <a:lstStyle>
            <a:lvl1pPr algn="l">
              <a:defRPr sz="1200"/>
            </a:lvl1pPr>
          </a:lstStyle>
          <a:p>
            <a:endParaRPr lang="de-DE"/>
          </a:p>
        </p:txBody>
      </p:sp>
      <p:sp>
        <p:nvSpPr>
          <p:cNvPr id="3" name="Datumsplatzhalter 2"/>
          <p:cNvSpPr>
            <a:spLocks noGrp="1"/>
          </p:cNvSpPr>
          <p:nvPr>
            <p:ph type="dt" idx="1"/>
          </p:nvPr>
        </p:nvSpPr>
        <p:spPr>
          <a:xfrm>
            <a:off x="5797248" y="0"/>
            <a:ext cx="4434998" cy="356198"/>
          </a:xfrm>
          <a:prstGeom prst="rect">
            <a:avLst/>
          </a:prstGeom>
        </p:spPr>
        <p:txBody>
          <a:bodyPr vert="horz" lIns="94768" tIns="47384" rIns="94768" bIns="47384" rtlCol="0"/>
          <a:lstStyle>
            <a:lvl1pPr algn="r">
              <a:defRPr sz="1200"/>
            </a:lvl1pPr>
          </a:lstStyle>
          <a:p>
            <a:fld id="{D557CE75-04DA-41E3-817E-F4F04B62B997}" type="datetimeFigureOut">
              <a:rPr lang="de-DE" smtClean="0"/>
              <a:pPr/>
              <a:t>19.11.2017</a:t>
            </a:fld>
            <a:endParaRPr lang="de-DE"/>
          </a:p>
        </p:txBody>
      </p:sp>
      <p:sp>
        <p:nvSpPr>
          <p:cNvPr id="4" name="Folienbildplatzhalter 3"/>
          <p:cNvSpPr>
            <a:spLocks noGrp="1" noRot="1" noChangeAspect="1"/>
          </p:cNvSpPr>
          <p:nvPr>
            <p:ph type="sldImg" idx="2"/>
          </p:nvPr>
        </p:nvSpPr>
        <p:spPr>
          <a:xfrm>
            <a:off x="2987675" y="887413"/>
            <a:ext cx="4259263" cy="2395537"/>
          </a:xfrm>
          <a:prstGeom prst="rect">
            <a:avLst/>
          </a:prstGeom>
          <a:noFill/>
          <a:ln w="12700">
            <a:solidFill>
              <a:prstClr val="black"/>
            </a:solidFill>
          </a:ln>
        </p:spPr>
        <p:txBody>
          <a:bodyPr vert="horz" lIns="94768" tIns="47384" rIns="94768" bIns="47384" rtlCol="0" anchor="ctr"/>
          <a:lstStyle/>
          <a:p>
            <a:endParaRPr lang="de-DE"/>
          </a:p>
        </p:txBody>
      </p:sp>
      <p:sp>
        <p:nvSpPr>
          <p:cNvPr id="5" name="Notizenplatzhalter 4"/>
          <p:cNvSpPr>
            <a:spLocks noGrp="1"/>
          </p:cNvSpPr>
          <p:nvPr>
            <p:ph type="body" sz="quarter" idx="3"/>
          </p:nvPr>
        </p:nvSpPr>
        <p:spPr>
          <a:xfrm>
            <a:off x="1023463" y="3416538"/>
            <a:ext cx="8187690" cy="2795349"/>
          </a:xfrm>
          <a:prstGeom prst="rect">
            <a:avLst/>
          </a:prstGeom>
        </p:spPr>
        <p:txBody>
          <a:bodyPr vert="horz" lIns="94768" tIns="47384" rIns="94768" bIns="47384"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2" y="6743105"/>
            <a:ext cx="4434998" cy="356197"/>
          </a:xfrm>
          <a:prstGeom prst="rect">
            <a:avLst/>
          </a:prstGeom>
        </p:spPr>
        <p:txBody>
          <a:bodyPr vert="horz" lIns="94768" tIns="47384" rIns="94768" bIns="47384" rtlCol="0" anchor="b"/>
          <a:lstStyle>
            <a:lvl1pPr algn="l">
              <a:defRPr sz="1200"/>
            </a:lvl1pPr>
          </a:lstStyle>
          <a:p>
            <a:endParaRPr lang="de-DE"/>
          </a:p>
        </p:txBody>
      </p:sp>
      <p:sp>
        <p:nvSpPr>
          <p:cNvPr id="7" name="Foliennummernplatzhalter 6"/>
          <p:cNvSpPr>
            <a:spLocks noGrp="1"/>
          </p:cNvSpPr>
          <p:nvPr>
            <p:ph type="sldNum" sz="quarter" idx="5"/>
          </p:nvPr>
        </p:nvSpPr>
        <p:spPr>
          <a:xfrm>
            <a:off x="5797248" y="6743105"/>
            <a:ext cx="4434998" cy="356197"/>
          </a:xfrm>
          <a:prstGeom prst="rect">
            <a:avLst/>
          </a:prstGeom>
        </p:spPr>
        <p:txBody>
          <a:bodyPr vert="horz" lIns="94768" tIns="47384" rIns="94768" bIns="47384" rtlCol="0" anchor="b"/>
          <a:lstStyle>
            <a:lvl1pPr algn="r">
              <a:defRPr sz="1200"/>
            </a:lvl1pPr>
          </a:lstStyle>
          <a:p>
            <a:fld id="{588775E7-EBF4-45DF-AE05-EE312A5C6F7E}" type="slidenum">
              <a:rPr lang="de-DE" smtClean="0"/>
              <a:pPr/>
              <a:t>‹Nr.›</a:t>
            </a:fld>
            <a:endParaRPr lang="de-DE"/>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88775E7-EBF4-45DF-AE05-EE312A5C6F7E}" type="slidenum">
              <a:rPr lang="de-DE" smtClean="0"/>
              <a:pPr/>
              <a:t>1</a:t>
            </a:fld>
            <a:endParaRPr lang="de-DE"/>
          </a:p>
        </p:txBody>
      </p:sp>
    </p:spTree>
    <p:extLst>
      <p:ext uri="{BB962C8B-B14F-4D97-AF65-F5344CB8AC3E}">
        <p14:creationId xmlns:p14="http://schemas.microsoft.com/office/powerpoint/2010/main" val="21507213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88775E7-EBF4-45DF-AE05-EE312A5C6F7E}" type="slidenum">
              <a:rPr lang="de-DE" smtClean="0"/>
              <a:pPr/>
              <a:t>10</a:t>
            </a:fld>
            <a:endParaRPr lang="de-DE"/>
          </a:p>
        </p:txBody>
      </p:sp>
    </p:spTree>
    <p:extLst>
      <p:ext uri="{BB962C8B-B14F-4D97-AF65-F5344CB8AC3E}">
        <p14:creationId xmlns:p14="http://schemas.microsoft.com/office/powerpoint/2010/main" val="3146781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88775E7-EBF4-45DF-AE05-EE312A5C6F7E}" type="slidenum">
              <a:rPr lang="de-DE" smtClean="0"/>
              <a:pPr/>
              <a:t>11</a:t>
            </a:fld>
            <a:endParaRPr lang="de-DE"/>
          </a:p>
        </p:txBody>
      </p:sp>
    </p:spTree>
    <p:extLst>
      <p:ext uri="{BB962C8B-B14F-4D97-AF65-F5344CB8AC3E}">
        <p14:creationId xmlns:p14="http://schemas.microsoft.com/office/powerpoint/2010/main" val="4883523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88775E7-EBF4-45DF-AE05-EE312A5C6F7E}" type="slidenum">
              <a:rPr lang="de-DE" smtClean="0"/>
              <a:pPr/>
              <a:t>12</a:t>
            </a:fld>
            <a:endParaRPr lang="de-DE"/>
          </a:p>
        </p:txBody>
      </p:sp>
    </p:spTree>
    <p:extLst>
      <p:ext uri="{BB962C8B-B14F-4D97-AF65-F5344CB8AC3E}">
        <p14:creationId xmlns:p14="http://schemas.microsoft.com/office/powerpoint/2010/main" val="32461199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8775E7-EBF4-45DF-AE05-EE312A5C6F7E}" type="slidenum">
              <a:rPr lang="de-DE" smtClean="0"/>
              <a:pPr/>
              <a:t>13</a:t>
            </a:fld>
            <a:endParaRPr lang="de-DE"/>
          </a:p>
        </p:txBody>
      </p:sp>
    </p:spTree>
    <p:extLst>
      <p:ext uri="{BB962C8B-B14F-4D97-AF65-F5344CB8AC3E}">
        <p14:creationId xmlns:p14="http://schemas.microsoft.com/office/powerpoint/2010/main" val="14645816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88775E7-EBF4-45DF-AE05-EE312A5C6F7E}" type="slidenum">
              <a:rPr lang="de-DE" smtClean="0"/>
              <a:pPr/>
              <a:t>14</a:t>
            </a:fld>
            <a:endParaRPr lang="de-DE"/>
          </a:p>
        </p:txBody>
      </p:sp>
    </p:spTree>
    <p:extLst>
      <p:ext uri="{BB962C8B-B14F-4D97-AF65-F5344CB8AC3E}">
        <p14:creationId xmlns:p14="http://schemas.microsoft.com/office/powerpoint/2010/main" val="32461199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88775E7-EBF4-45DF-AE05-EE312A5C6F7E}" type="slidenum">
              <a:rPr lang="de-DE" smtClean="0"/>
              <a:pPr/>
              <a:t>15</a:t>
            </a:fld>
            <a:endParaRPr lang="de-DE"/>
          </a:p>
        </p:txBody>
      </p:sp>
    </p:spTree>
    <p:extLst>
      <p:ext uri="{BB962C8B-B14F-4D97-AF65-F5344CB8AC3E}">
        <p14:creationId xmlns:p14="http://schemas.microsoft.com/office/powerpoint/2010/main" val="3246119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8775E7-EBF4-45DF-AE05-EE312A5C6F7E}" type="slidenum">
              <a:rPr lang="de-DE" smtClean="0"/>
              <a:pPr/>
              <a:t>16</a:t>
            </a:fld>
            <a:endParaRPr lang="de-DE"/>
          </a:p>
        </p:txBody>
      </p:sp>
    </p:spTree>
    <p:extLst>
      <p:ext uri="{BB962C8B-B14F-4D97-AF65-F5344CB8AC3E}">
        <p14:creationId xmlns:p14="http://schemas.microsoft.com/office/powerpoint/2010/main" val="14645816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88775E7-EBF4-45DF-AE05-EE312A5C6F7E}" type="slidenum">
              <a:rPr lang="de-DE" smtClean="0"/>
              <a:pPr/>
              <a:t>17</a:t>
            </a:fld>
            <a:endParaRPr lang="de-DE"/>
          </a:p>
        </p:txBody>
      </p:sp>
    </p:spTree>
    <p:extLst>
      <p:ext uri="{BB962C8B-B14F-4D97-AF65-F5344CB8AC3E}">
        <p14:creationId xmlns:p14="http://schemas.microsoft.com/office/powerpoint/2010/main" val="32461199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88775E7-EBF4-45DF-AE05-EE312A5C6F7E}" type="slidenum">
              <a:rPr lang="de-DE" smtClean="0"/>
              <a:pPr/>
              <a:t>18</a:t>
            </a:fld>
            <a:endParaRPr lang="de-DE"/>
          </a:p>
        </p:txBody>
      </p:sp>
    </p:spTree>
    <p:extLst>
      <p:ext uri="{BB962C8B-B14F-4D97-AF65-F5344CB8AC3E}">
        <p14:creationId xmlns:p14="http://schemas.microsoft.com/office/powerpoint/2010/main" val="3246119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8775E7-EBF4-45DF-AE05-EE312A5C6F7E}" type="slidenum">
              <a:rPr lang="de-DE" smtClean="0"/>
              <a:pPr/>
              <a:t>2</a:t>
            </a:fld>
            <a:endParaRPr lang="de-DE"/>
          </a:p>
        </p:txBody>
      </p:sp>
    </p:spTree>
    <p:extLst>
      <p:ext uri="{BB962C8B-B14F-4D97-AF65-F5344CB8AC3E}">
        <p14:creationId xmlns:p14="http://schemas.microsoft.com/office/powerpoint/2010/main" val="2728764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8775E7-EBF4-45DF-AE05-EE312A5C6F7E}" type="slidenum">
              <a:rPr lang="de-DE" smtClean="0"/>
              <a:pPr/>
              <a:t>3</a:t>
            </a:fld>
            <a:endParaRPr lang="de-DE"/>
          </a:p>
        </p:txBody>
      </p:sp>
    </p:spTree>
    <p:extLst>
      <p:ext uri="{BB962C8B-B14F-4D97-AF65-F5344CB8AC3E}">
        <p14:creationId xmlns:p14="http://schemas.microsoft.com/office/powerpoint/2010/main" val="1156951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8775E7-EBF4-45DF-AE05-EE312A5C6F7E}" type="slidenum">
              <a:rPr lang="de-DE" smtClean="0"/>
              <a:pPr/>
              <a:t>4</a:t>
            </a:fld>
            <a:endParaRPr lang="de-DE"/>
          </a:p>
        </p:txBody>
      </p:sp>
    </p:spTree>
    <p:extLst>
      <p:ext uri="{BB962C8B-B14F-4D97-AF65-F5344CB8AC3E}">
        <p14:creationId xmlns:p14="http://schemas.microsoft.com/office/powerpoint/2010/main" val="1464581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8775E7-EBF4-45DF-AE05-EE312A5C6F7E}" type="slidenum">
              <a:rPr lang="de-DE" smtClean="0"/>
              <a:pPr/>
              <a:t>5</a:t>
            </a:fld>
            <a:endParaRPr lang="de-DE"/>
          </a:p>
        </p:txBody>
      </p:sp>
    </p:spTree>
    <p:extLst>
      <p:ext uri="{BB962C8B-B14F-4D97-AF65-F5344CB8AC3E}">
        <p14:creationId xmlns:p14="http://schemas.microsoft.com/office/powerpoint/2010/main" val="1464581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8775E7-EBF4-45DF-AE05-EE312A5C6F7E}" type="slidenum">
              <a:rPr lang="de-DE" smtClean="0"/>
              <a:pPr/>
              <a:t>6</a:t>
            </a:fld>
            <a:endParaRPr lang="de-DE"/>
          </a:p>
        </p:txBody>
      </p:sp>
    </p:spTree>
    <p:extLst>
      <p:ext uri="{BB962C8B-B14F-4D97-AF65-F5344CB8AC3E}">
        <p14:creationId xmlns:p14="http://schemas.microsoft.com/office/powerpoint/2010/main" val="14645816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8775E7-EBF4-45DF-AE05-EE312A5C6F7E}" type="slidenum">
              <a:rPr lang="de-DE" smtClean="0"/>
              <a:pPr/>
              <a:t>7</a:t>
            </a:fld>
            <a:endParaRPr lang="de-DE"/>
          </a:p>
        </p:txBody>
      </p:sp>
    </p:spTree>
    <p:extLst>
      <p:ext uri="{BB962C8B-B14F-4D97-AF65-F5344CB8AC3E}">
        <p14:creationId xmlns:p14="http://schemas.microsoft.com/office/powerpoint/2010/main" val="14645816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588775E7-EBF4-45DF-AE05-EE312A5C6F7E}" type="slidenum">
              <a:rPr lang="de-DE" smtClean="0"/>
              <a:pPr/>
              <a:t>8</a:t>
            </a:fld>
            <a:endParaRPr lang="de-DE"/>
          </a:p>
        </p:txBody>
      </p:sp>
    </p:spTree>
    <p:extLst>
      <p:ext uri="{BB962C8B-B14F-4D97-AF65-F5344CB8AC3E}">
        <p14:creationId xmlns:p14="http://schemas.microsoft.com/office/powerpoint/2010/main" val="2068904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a:p>
        </p:txBody>
      </p:sp>
      <p:sp>
        <p:nvSpPr>
          <p:cNvPr id="4" name="Foliennummernplatzhalter 3"/>
          <p:cNvSpPr>
            <a:spLocks noGrp="1"/>
          </p:cNvSpPr>
          <p:nvPr>
            <p:ph type="sldNum" sz="quarter" idx="10"/>
          </p:nvPr>
        </p:nvSpPr>
        <p:spPr/>
        <p:txBody>
          <a:bodyPr/>
          <a:lstStyle/>
          <a:p>
            <a:fld id="{588775E7-EBF4-45DF-AE05-EE312A5C6F7E}" type="slidenum">
              <a:rPr lang="de-DE" smtClean="0"/>
              <a:pPr/>
              <a:t>9</a:t>
            </a:fld>
            <a:endParaRPr lang="de-DE"/>
          </a:p>
        </p:txBody>
      </p:sp>
    </p:spTree>
    <p:extLst>
      <p:ext uri="{BB962C8B-B14F-4D97-AF65-F5344CB8AC3E}">
        <p14:creationId xmlns:p14="http://schemas.microsoft.com/office/powerpoint/2010/main" val="3246119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en-US"/>
          </a:p>
        </p:txBody>
      </p:sp>
      <p:sp>
        <p:nvSpPr>
          <p:cNvPr id="4" name="Date Placeholder 3"/>
          <p:cNvSpPr>
            <a:spLocks noGrp="1"/>
          </p:cNvSpPr>
          <p:nvPr>
            <p:ph type="dt" sz="half" idx="10"/>
          </p:nvPr>
        </p:nvSpPr>
        <p:spPr/>
        <p:txBody>
          <a:bodyPr/>
          <a:lstStyle/>
          <a:p>
            <a:fld id="{28358784-602A-4D33-9479-874815FB20EA}" type="datetime1">
              <a:rPr lang="de-DE" smtClean="0"/>
              <a:pPr/>
              <a:t>19.11.2017</a:t>
            </a:fld>
            <a:endParaRPr lang="de-DE"/>
          </a:p>
        </p:txBody>
      </p:sp>
      <p:sp>
        <p:nvSpPr>
          <p:cNvPr id="5" name="Footer Placeholder 4"/>
          <p:cNvSpPr>
            <a:spLocks noGrp="1"/>
          </p:cNvSpPr>
          <p:nvPr>
            <p:ph type="ftr" sz="quarter" idx="11"/>
          </p:nvPr>
        </p:nvSpPr>
        <p:spPr/>
        <p:txBody>
          <a:bodyPr/>
          <a:lstStyle/>
          <a:p>
            <a:r>
              <a:rPr lang="de-DE"/>
              <a:t>info@fib-koeln.de // www.fib-koeln.de</a:t>
            </a:r>
          </a:p>
        </p:txBody>
      </p:sp>
      <p:sp>
        <p:nvSpPr>
          <p:cNvPr id="6" name="Slide Number Placeholder 5"/>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2504246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Vertical Text Placehold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A9F2F048-7C36-4DFE-B29C-6A1E68672DC3}" type="datetime1">
              <a:rPr lang="de-DE" smtClean="0"/>
              <a:pPr/>
              <a:t>19.11.2017</a:t>
            </a:fld>
            <a:endParaRPr lang="de-DE"/>
          </a:p>
        </p:txBody>
      </p:sp>
      <p:sp>
        <p:nvSpPr>
          <p:cNvPr id="5" name="Footer Placeholder 4"/>
          <p:cNvSpPr>
            <a:spLocks noGrp="1"/>
          </p:cNvSpPr>
          <p:nvPr>
            <p:ph type="ftr" sz="quarter" idx="11"/>
          </p:nvPr>
        </p:nvSpPr>
        <p:spPr/>
        <p:txBody>
          <a:bodyPr/>
          <a:lstStyle/>
          <a:p>
            <a:r>
              <a:rPr lang="de-DE"/>
              <a:t>info@fib-koeln.de // www.fib-koeln.de</a:t>
            </a:r>
          </a:p>
        </p:txBody>
      </p:sp>
      <p:sp>
        <p:nvSpPr>
          <p:cNvPr id="6" name="Slide Number Placeholder 5"/>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26265420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de-DE"/>
              <a:t>Titelmasterformat durch Klicken bearbeiten</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58EF9D9B-68B8-4C4B-B190-13A3D8B5B945}" type="datetime1">
              <a:rPr lang="de-DE" smtClean="0"/>
              <a:pPr/>
              <a:t>19.11.2017</a:t>
            </a:fld>
            <a:endParaRPr lang="de-DE"/>
          </a:p>
        </p:txBody>
      </p:sp>
      <p:sp>
        <p:nvSpPr>
          <p:cNvPr id="5" name="Footer Placeholder 4"/>
          <p:cNvSpPr>
            <a:spLocks noGrp="1"/>
          </p:cNvSpPr>
          <p:nvPr>
            <p:ph type="ftr" sz="quarter" idx="11"/>
          </p:nvPr>
        </p:nvSpPr>
        <p:spPr/>
        <p:txBody>
          <a:bodyPr/>
          <a:lstStyle/>
          <a:p>
            <a:r>
              <a:rPr lang="de-DE"/>
              <a:t>info@fib-koeln.de // www.fib-koeln.de</a:t>
            </a:r>
          </a:p>
        </p:txBody>
      </p:sp>
      <p:sp>
        <p:nvSpPr>
          <p:cNvPr id="6" name="Slide Number Placeholder 5"/>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243346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9CA21024-DDA0-4584-BF05-8662CD96790B}" type="datetime1">
              <a:rPr lang="de-DE" smtClean="0"/>
              <a:pPr/>
              <a:t>19.11.2017</a:t>
            </a:fld>
            <a:endParaRPr lang="de-DE"/>
          </a:p>
        </p:txBody>
      </p:sp>
      <p:sp>
        <p:nvSpPr>
          <p:cNvPr id="5" name="Footer Placeholder 4"/>
          <p:cNvSpPr>
            <a:spLocks noGrp="1"/>
          </p:cNvSpPr>
          <p:nvPr>
            <p:ph type="ftr" sz="quarter" idx="11"/>
          </p:nvPr>
        </p:nvSpPr>
        <p:spPr/>
        <p:txBody>
          <a:bodyPr/>
          <a:lstStyle/>
          <a:p>
            <a:r>
              <a:rPr lang="de-DE"/>
              <a:t>info@fib-koeln.de // www.fib-koeln.de</a:t>
            </a:r>
          </a:p>
        </p:txBody>
      </p:sp>
      <p:sp>
        <p:nvSpPr>
          <p:cNvPr id="6" name="Slide Number Placeholder 5"/>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1428528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e Placeholder 3"/>
          <p:cNvSpPr>
            <a:spLocks noGrp="1"/>
          </p:cNvSpPr>
          <p:nvPr>
            <p:ph type="dt" sz="half" idx="10"/>
          </p:nvPr>
        </p:nvSpPr>
        <p:spPr/>
        <p:txBody>
          <a:bodyPr/>
          <a:lstStyle/>
          <a:p>
            <a:fld id="{6323D73D-7598-4E84-B0EB-F26DF94BA0A2}" type="datetime1">
              <a:rPr lang="de-DE" smtClean="0"/>
              <a:pPr/>
              <a:t>19.11.2017</a:t>
            </a:fld>
            <a:endParaRPr lang="de-DE"/>
          </a:p>
        </p:txBody>
      </p:sp>
      <p:sp>
        <p:nvSpPr>
          <p:cNvPr id="5" name="Footer Placeholder 4"/>
          <p:cNvSpPr>
            <a:spLocks noGrp="1"/>
          </p:cNvSpPr>
          <p:nvPr>
            <p:ph type="ftr" sz="quarter" idx="11"/>
          </p:nvPr>
        </p:nvSpPr>
        <p:spPr/>
        <p:txBody>
          <a:bodyPr/>
          <a:lstStyle/>
          <a:p>
            <a:r>
              <a:rPr lang="de-DE"/>
              <a:t>info@fib-koeln.de // www.fib-koeln.de</a:t>
            </a:r>
          </a:p>
        </p:txBody>
      </p:sp>
      <p:sp>
        <p:nvSpPr>
          <p:cNvPr id="6" name="Slide Number Placeholder 5"/>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15013742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4A96BBAE-C8CF-4E7C-B2DD-2FE88D2EFF52}" type="datetime1">
              <a:rPr lang="de-DE" smtClean="0"/>
              <a:pPr/>
              <a:t>19.11.2017</a:t>
            </a:fld>
            <a:endParaRPr lang="de-DE"/>
          </a:p>
        </p:txBody>
      </p:sp>
      <p:sp>
        <p:nvSpPr>
          <p:cNvPr id="6" name="Footer Placeholder 5"/>
          <p:cNvSpPr>
            <a:spLocks noGrp="1"/>
          </p:cNvSpPr>
          <p:nvPr>
            <p:ph type="ftr" sz="quarter" idx="11"/>
          </p:nvPr>
        </p:nvSpPr>
        <p:spPr/>
        <p:txBody>
          <a:bodyPr/>
          <a:lstStyle/>
          <a:p>
            <a:r>
              <a:rPr lang="de-DE"/>
              <a:t>info@fib-koeln.de // www.fib-koeln.de</a:t>
            </a:r>
          </a:p>
        </p:txBody>
      </p:sp>
      <p:sp>
        <p:nvSpPr>
          <p:cNvPr id="7" name="Slide Number Placeholder 6"/>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10398118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de-DE"/>
              <a:t>Titelmasterformat durch Klicken bearbeiten</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Content Placehold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Content Placehold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851EF87D-8318-46E2-A416-73A087951592}" type="datetime1">
              <a:rPr lang="de-DE" smtClean="0"/>
              <a:pPr/>
              <a:t>19.11.2017</a:t>
            </a:fld>
            <a:endParaRPr lang="de-DE"/>
          </a:p>
        </p:txBody>
      </p:sp>
      <p:sp>
        <p:nvSpPr>
          <p:cNvPr id="8" name="Footer Placeholder 7"/>
          <p:cNvSpPr>
            <a:spLocks noGrp="1"/>
          </p:cNvSpPr>
          <p:nvPr>
            <p:ph type="ftr" sz="quarter" idx="11"/>
          </p:nvPr>
        </p:nvSpPr>
        <p:spPr/>
        <p:txBody>
          <a:bodyPr/>
          <a:lstStyle/>
          <a:p>
            <a:r>
              <a:rPr lang="de-DE"/>
              <a:t>info@fib-koeln.de // www.fib-koeln.de</a:t>
            </a:r>
          </a:p>
        </p:txBody>
      </p:sp>
      <p:sp>
        <p:nvSpPr>
          <p:cNvPr id="9" name="Slide Number Placeholder 8"/>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1968498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US"/>
          </a:p>
        </p:txBody>
      </p:sp>
      <p:sp>
        <p:nvSpPr>
          <p:cNvPr id="3" name="Date Placeholder 2"/>
          <p:cNvSpPr>
            <a:spLocks noGrp="1"/>
          </p:cNvSpPr>
          <p:nvPr>
            <p:ph type="dt" sz="half" idx="10"/>
          </p:nvPr>
        </p:nvSpPr>
        <p:spPr/>
        <p:txBody>
          <a:bodyPr/>
          <a:lstStyle/>
          <a:p>
            <a:fld id="{5F6E858F-9064-4B0B-A613-23BCE6B7A007}" type="datetime1">
              <a:rPr lang="de-DE" smtClean="0"/>
              <a:pPr/>
              <a:t>19.11.2017</a:t>
            </a:fld>
            <a:endParaRPr lang="de-DE"/>
          </a:p>
        </p:txBody>
      </p:sp>
      <p:sp>
        <p:nvSpPr>
          <p:cNvPr id="4" name="Footer Placeholder 3"/>
          <p:cNvSpPr>
            <a:spLocks noGrp="1"/>
          </p:cNvSpPr>
          <p:nvPr>
            <p:ph type="ftr" sz="quarter" idx="11"/>
          </p:nvPr>
        </p:nvSpPr>
        <p:spPr/>
        <p:txBody>
          <a:bodyPr/>
          <a:lstStyle/>
          <a:p>
            <a:r>
              <a:rPr lang="de-DE"/>
              <a:t>info@fib-koeln.de // www.fib-koeln.de</a:t>
            </a:r>
          </a:p>
        </p:txBody>
      </p:sp>
      <p:sp>
        <p:nvSpPr>
          <p:cNvPr id="5" name="Slide Number Placeholder 4"/>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3856149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A2E3F-48A9-45C4-A6E1-45EE1477BBDE}" type="datetime1">
              <a:rPr lang="de-DE" smtClean="0"/>
              <a:pPr/>
              <a:t>19.11.2017</a:t>
            </a:fld>
            <a:endParaRPr lang="de-DE"/>
          </a:p>
        </p:txBody>
      </p:sp>
      <p:sp>
        <p:nvSpPr>
          <p:cNvPr id="3" name="Footer Placeholder 2"/>
          <p:cNvSpPr>
            <a:spLocks noGrp="1"/>
          </p:cNvSpPr>
          <p:nvPr>
            <p:ph type="ftr" sz="quarter" idx="11"/>
          </p:nvPr>
        </p:nvSpPr>
        <p:spPr/>
        <p:txBody>
          <a:bodyPr/>
          <a:lstStyle/>
          <a:p>
            <a:r>
              <a:rPr lang="de-DE"/>
              <a:t>info@fib-koeln.de // www.fib-koeln.de</a:t>
            </a:r>
          </a:p>
        </p:txBody>
      </p:sp>
      <p:sp>
        <p:nvSpPr>
          <p:cNvPr id="4" name="Slide Number Placeholder 3"/>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4129855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6AEC13CE-3E2A-4670-A5E8-EE557E21CF06}" type="datetime1">
              <a:rPr lang="de-DE" smtClean="0"/>
              <a:pPr/>
              <a:t>19.11.2017</a:t>
            </a:fld>
            <a:endParaRPr lang="de-DE"/>
          </a:p>
        </p:txBody>
      </p:sp>
      <p:sp>
        <p:nvSpPr>
          <p:cNvPr id="6" name="Footer Placeholder 5"/>
          <p:cNvSpPr>
            <a:spLocks noGrp="1"/>
          </p:cNvSpPr>
          <p:nvPr>
            <p:ph type="ftr" sz="quarter" idx="11"/>
          </p:nvPr>
        </p:nvSpPr>
        <p:spPr/>
        <p:txBody>
          <a:bodyPr/>
          <a:lstStyle/>
          <a:p>
            <a:r>
              <a:rPr lang="de-DE"/>
              <a:t>info@fib-koeln.de // www.fib-koeln.de</a:t>
            </a:r>
          </a:p>
        </p:txBody>
      </p:sp>
      <p:sp>
        <p:nvSpPr>
          <p:cNvPr id="7" name="Slide Number Placeholder 6"/>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2449624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e Placeholder 4"/>
          <p:cNvSpPr>
            <a:spLocks noGrp="1"/>
          </p:cNvSpPr>
          <p:nvPr>
            <p:ph type="dt" sz="half" idx="10"/>
          </p:nvPr>
        </p:nvSpPr>
        <p:spPr/>
        <p:txBody>
          <a:bodyPr/>
          <a:lstStyle/>
          <a:p>
            <a:fld id="{CED7925D-224F-4095-9966-650EEA99D450}" type="datetime1">
              <a:rPr lang="de-DE" smtClean="0"/>
              <a:pPr/>
              <a:t>19.11.2017</a:t>
            </a:fld>
            <a:endParaRPr lang="de-DE"/>
          </a:p>
        </p:txBody>
      </p:sp>
      <p:sp>
        <p:nvSpPr>
          <p:cNvPr id="6" name="Footer Placeholder 5"/>
          <p:cNvSpPr>
            <a:spLocks noGrp="1"/>
          </p:cNvSpPr>
          <p:nvPr>
            <p:ph type="ftr" sz="quarter" idx="11"/>
          </p:nvPr>
        </p:nvSpPr>
        <p:spPr/>
        <p:txBody>
          <a:bodyPr/>
          <a:lstStyle/>
          <a:p>
            <a:r>
              <a:rPr lang="de-DE"/>
              <a:t>info@fib-koeln.de // www.fib-koeln.de</a:t>
            </a:r>
          </a:p>
        </p:txBody>
      </p:sp>
      <p:sp>
        <p:nvSpPr>
          <p:cNvPr id="7" name="Slide Number Placeholder 6"/>
          <p:cNvSpPr>
            <a:spLocks noGrp="1"/>
          </p:cNvSpPr>
          <p:nvPr>
            <p:ph type="sldNum" sz="quarter" idx="12"/>
          </p:nvPr>
        </p:nvSpPr>
        <p:spPr/>
        <p:txBody>
          <a:bodyPr/>
          <a:lstStyle/>
          <a:p>
            <a:fld id="{2A8507F8-7475-4A29-A70F-DBCCA723AA66}" type="slidenum">
              <a:rPr lang="de-DE" smtClean="0"/>
              <a:pPr/>
              <a:t>‹Nr.›</a:t>
            </a:fld>
            <a:endParaRPr lang="de-DE"/>
          </a:p>
        </p:txBody>
      </p:sp>
    </p:spTree>
    <p:extLst>
      <p:ext uri="{BB962C8B-B14F-4D97-AF65-F5344CB8AC3E}">
        <p14:creationId xmlns:p14="http://schemas.microsoft.com/office/powerpoint/2010/main" val="852213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4CE57-39F1-4A28-BC58-E73AC0738C30}" type="datetime1">
              <a:rPr lang="de-DE" smtClean="0"/>
              <a:pPr/>
              <a:t>19.11.2017</a:t>
            </a:fld>
            <a:endParaRPr lang="de-D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e-DE"/>
              <a:t>info@fib-koeln.de // www.fib-koeln.de</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507F8-7475-4A29-A70F-DBCCA723AA66}" type="slidenum">
              <a:rPr lang="de-DE" smtClean="0"/>
              <a:pPr/>
              <a:t>‹Nr.›</a:t>
            </a:fld>
            <a:endParaRPr lang="de-DE"/>
          </a:p>
        </p:txBody>
      </p:sp>
    </p:spTree>
    <p:extLst>
      <p:ext uri="{BB962C8B-B14F-4D97-AF65-F5344CB8AC3E}">
        <p14:creationId xmlns:p14="http://schemas.microsoft.com/office/powerpoint/2010/main" val="294392470"/>
      </p:ext>
    </p:extLst>
  </p:cSld>
  <p:clrMap bg1="lt1" tx1="dk1" bg2="lt2" tx2="dk2" accent1="accent1" accent2="accent2" accent3="accent3" accent4="accent4" accent5="accent5" accent6="accent6" hlink="hlink" folHlink="folHlink"/>
  <p:sldLayoutIdLst>
    <p:sldLayoutId id="2147484053" r:id="rId1"/>
    <p:sldLayoutId id="2147484054" r:id="rId2"/>
    <p:sldLayoutId id="2147484055" r:id="rId3"/>
    <p:sldLayoutId id="2147484056" r:id="rId4"/>
    <p:sldLayoutId id="2147484057" r:id="rId5"/>
    <p:sldLayoutId id="2147484058" r:id="rId6"/>
    <p:sldLayoutId id="2147484059" r:id="rId7"/>
    <p:sldLayoutId id="2147484060" r:id="rId8"/>
    <p:sldLayoutId id="2147484061" r:id="rId9"/>
    <p:sldLayoutId id="2147484062" r:id="rId10"/>
    <p:sldLayoutId id="2147484063"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chart" Target="../charts/chart18.xml"/><Relationship Id="rId5" Type="http://schemas.openxmlformats.org/officeDocument/2006/relationships/chart" Target="../charts/chart17.xml"/><Relationship Id="rId4" Type="http://schemas.openxmlformats.org/officeDocument/2006/relationships/chart" Target="../charts/chart16.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chart" Target="../charts/chart9.xml"/><Relationship Id="rId5" Type="http://schemas.openxmlformats.org/officeDocument/2006/relationships/chart" Target="../charts/chart8.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chart" Target="../charts/chart12.xml"/><Relationship Id="rId5" Type="http://schemas.openxmlformats.org/officeDocument/2006/relationships/chart" Target="../charts/chart11.xml"/><Relationship Id="rId4" Type="http://schemas.openxmlformats.org/officeDocument/2006/relationships/chart" Target="../charts/chart10.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de-DE"/>
          </a:p>
        </p:txBody>
      </p:sp>
      <p:sp>
        <p:nvSpPr>
          <p:cNvPr id="3" name="Untertitel 2"/>
          <p:cNvSpPr>
            <a:spLocks noGrp="1"/>
          </p:cNvSpPr>
          <p:nvPr>
            <p:ph type="subTitle" idx="1"/>
          </p:nvPr>
        </p:nvSpPr>
        <p:spPr/>
        <p:txBody>
          <a:bodyPr/>
          <a:lstStyle/>
          <a:p>
            <a:endParaRPr lang="de-DE"/>
          </a:p>
        </p:txBody>
      </p:sp>
      <p:pic>
        <p:nvPicPr>
          <p:cNvPr id="4" name="Grafik 3"/>
          <p:cNvPicPr>
            <a:picLocks noChangeAspect="1"/>
          </p:cNvPicPr>
          <p:nvPr/>
        </p:nvPicPr>
        <p:blipFill rotWithShape="1">
          <a:blip r:embed="rId3" cstate="print">
            <a:extLst>
              <a:ext uri="{28A0092B-C50C-407E-A947-70E740481C1C}">
                <a14:useLocalDpi xmlns:a14="http://schemas.microsoft.com/office/drawing/2010/main" val="0"/>
              </a:ext>
            </a:extLst>
          </a:blip>
          <a:srcRect l="10569" b="24553"/>
          <a:stretch/>
        </p:blipFill>
        <p:spPr>
          <a:xfrm>
            <a:off x="-46496" y="1334311"/>
            <a:ext cx="12228165" cy="5548393"/>
          </a:xfrm>
          <a:prstGeom prst="rect">
            <a:avLst/>
          </a:prstGeom>
        </p:spPr>
      </p:pic>
      <p:sp>
        <p:nvSpPr>
          <p:cNvPr id="5" name="Rechteck 4"/>
          <p:cNvSpPr/>
          <p:nvPr/>
        </p:nvSpPr>
        <p:spPr>
          <a:xfrm>
            <a:off x="-67936" y="5809074"/>
            <a:ext cx="12271044" cy="10932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 5"/>
          <p:cNvSpPr/>
          <p:nvPr/>
        </p:nvSpPr>
        <p:spPr>
          <a:xfrm>
            <a:off x="-67935" y="-45039"/>
            <a:ext cx="12259935" cy="137935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err="1"/>
              <a:t>Tre</a:t>
            </a:r>
            <a:endParaRPr lang="de-DE"/>
          </a:p>
        </p:txBody>
      </p:sp>
      <p:sp>
        <p:nvSpPr>
          <p:cNvPr id="7" name="Titel 1"/>
          <p:cNvSpPr txBox="1">
            <a:spLocks/>
          </p:cNvSpPr>
          <p:nvPr/>
        </p:nvSpPr>
        <p:spPr>
          <a:xfrm>
            <a:off x="-46497" y="76216"/>
            <a:ext cx="12228165"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b="1" dirty="0"/>
              <a:t>Evaluationsergebnisse </a:t>
            </a:r>
            <a:r>
              <a:rPr lang="de-DE" b="1" dirty="0" smtClean="0"/>
              <a:t>WiSe17</a:t>
            </a:r>
            <a:endParaRPr lang="de-DE" b="1" dirty="0"/>
          </a:p>
        </p:txBody>
      </p:sp>
      <p:sp>
        <p:nvSpPr>
          <p:cNvPr id="8" name="Textfeld 7"/>
          <p:cNvSpPr txBox="1"/>
          <p:nvPr/>
        </p:nvSpPr>
        <p:spPr>
          <a:xfrm>
            <a:off x="5113426" y="6238896"/>
            <a:ext cx="7279729" cy="276999"/>
          </a:xfrm>
          <a:prstGeom prst="rect">
            <a:avLst/>
          </a:prstGeom>
          <a:noFill/>
        </p:spPr>
        <p:txBody>
          <a:bodyPr wrap="square" rtlCol="0" anchor="t">
            <a:spAutoFit/>
          </a:bodyPr>
          <a:lstStyle/>
          <a:p>
            <a:pPr algn="ctr"/>
            <a:r>
              <a:rPr lang="de-DE" sz="1200" dirty="0" err="1"/>
              <a:t>NeututorInnenseminar</a:t>
            </a:r>
            <a:r>
              <a:rPr lang="de-DE" sz="1200" dirty="0"/>
              <a:t> – Schwerpunkt Vorbereitungsklassen und Internationale Förderklassen</a:t>
            </a:r>
          </a:p>
        </p:txBody>
      </p:sp>
      <p:pic>
        <p:nvPicPr>
          <p:cNvPr id="9" name="Grafik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00794" y="5991801"/>
            <a:ext cx="4812632" cy="727764"/>
          </a:xfrm>
          <a:prstGeom prst="rect">
            <a:avLst/>
          </a:prstGeom>
        </p:spPr>
      </p:pic>
    </p:spTree>
    <p:extLst>
      <p:ext uri="{BB962C8B-B14F-4D97-AF65-F5344CB8AC3E}">
        <p14:creationId xmlns:p14="http://schemas.microsoft.com/office/powerpoint/2010/main" val="921623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normAutofit fontScale="90000"/>
          </a:bodyPr>
          <a:lstStyle/>
          <a:p>
            <a:r>
              <a:rPr lang="de-DE" b="1" dirty="0"/>
              <a:t>„Was hat dir besonders gut gefallen</a:t>
            </a:r>
            <a:r>
              <a:rPr lang="de-DE" b="1" dirty="0" smtClean="0"/>
              <a:t>?“ (2/3)</a:t>
            </a:r>
            <a:endParaRPr lang="de-DE" b="1" dirty="0"/>
          </a:p>
        </p:txBody>
      </p:sp>
      <p:sp>
        <p:nvSpPr>
          <p:cNvPr id="3" name="Inhaltsplatzhalter 2"/>
          <p:cNvSpPr>
            <a:spLocks noGrp="1"/>
          </p:cNvSpPr>
          <p:nvPr>
            <p:ph idx="1"/>
          </p:nvPr>
        </p:nvSpPr>
        <p:spPr>
          <a:xfrm>
            <a:off x="838200" y="1825625"/>
            <a:ext cx="10947400" cy="4530725"/>
          </a:xfrm>
        </p:spPr>
        <p:txBody>
          <a:bodyPr>
            <a:normAutofit fontScale="70000" lnSpcReduction="20000"/>
          </a:bodyPr>
          <a:lstStyle/>
          <a:p>
            <a:r>
              <a:rPr lang="de-DE" sz="2400" dirty="0" smtClean="0"/>
              <a:t>„Gruppenarbeiten, verschiedene, differenzierte Fallbeispiele“</a:t>
            </a:r>
          </a:p>
          <a:p>
            <a:r>
              <a:rPr lang="de-DE" sz="2400" dirty="0" smtClean="0"/>
              <a:t>„Praktische Aufgaben“</a:t>
            </a:r>
          </a:p>
          <a:p>
            <a:r>
              <a:rPr lang="de-DE" sz="2400" u="sng" dirty="0" smtClean="0"/>
              <a:t>„Tolle</a:t>
            </a:r>
            <a:r>
              <a:rPr lang="de-DE" sz="2400" dirty="0" smtClean="0"/>
              <a:t> Gestaltung von den Seminarleiterinnen!“</a:t>
            </a:r>
          </a:p>
          <a:p>
            <a:r>
              <a:rPr lang="de-DE" sz="2400" dirty="0" smtClean="0"/>
              <a:t>„Abwechslungsreiche Gestaltung“</a:t>
            </a:r>
          </a:p>
          <a:p>
            <a:r>
              <a:rPr lang="de-DE" sz="2400" dirty="0" smtClean="0"/>
              <a:t>„Interaktives Miteinander auf einer Augenhöhe“</a:t>
            </a:r>
          </a:p>
          <a:p>
            <a:r>
              <a:rPr lang="de-DE" sz="2400" dirty="0" smtClean="0"/>
              <a:t>„Das schöne Miteinander mit der Essenspause :)“</a:t>
            </a:r>
          </a:p>
          <a:p>
            <a:r>
              <a:rPr lang="de-DE" sz="2400" dirty="0" smtClean="0"/>
              <a:t>„Infos zu Schulpflicht, Asylverfahren etc., zu System u. Vorbereitungsklassen etc.“</a:t>
            </a:r>
          </a:p>
          <a:p>
            <a:r>
              <a:rPr lang="de-DE" sz="2400" dirty="0" smtClean="0"/>
              <a:t>„Insgesamt sehr gut strukturiert, sehr gute Ansprechpartnerinnen“</a:t>
            </a:r>
          </a:p>
          <a:p>
            <a:r>
              <a:rPr lang="de-DE" sz="2400" dirty="0" smtClean="0"/>
              <a:t>„Die einzelnen Themen, die abgearbeitet wurden, waren gut ausgewählt. Die Methoden, mit denen sie umgesetzt wurden waren abwechslungsreich.“</a:t>
            </a:r>
          </a:p>
          <a:p>
            <a:r>
              <a:rPr lang="de-DE" sz="2400" dirty="0" smtClean="0"/>
              <a:t>„Konkretes Erarbeiten eines Unterrichtskonzepts/einer Methode  (Fallbeispiel)“</a:t>
            </a:r>
          </a:p>
          <a:p>
            <a:r>
              <a:rPr lang="de-DE" sz="2400" dirty="0" smtClean="0"/>
              <a:t>„Möglichkeit, private Erfahrungen mitzuteilen und (gemeinsam) nach Lösungen zu suchen“</a:t>
            </a:r>
          </a:p>
          <a:p>
            <a:r>
              <a:rPr lang="de-DE" sz="2400" dirty="0" smtClean="0"/>
              <a:t>„Es war toll, sich mit anderen Tutor*innen auszutauschen“</a:t>
            </a:r>
          </a:p>
          <a:p>
            <a:r>
              <a:rPr lang="de-DE" sz="2400" dirty="0" smtClean="0"/>
              <a:t>„Aktive Beteiligung“</a:t>
            </a:r>
          </a:p>
          <a:p>
            <a:r>
              <a:rPr lang="de-DE" sz="2400" dirty="0"/>
              <a:t>„Andere Ideen</a:t>
            </a:r>
            <a:r>
              <a:rPr lang="de-DE" sz="2400" dirty="0" smtClean="0"/>
              <a:t>“</a:t>
            </a:r>
          </a:p>
          <a:p>
            <a:endParaRPr lang="de-DE" sz="2400" dirty="0"/>
          </a:p>
        </p:txBody>
      </p:sp>
      <p:sp>
        <p:nvSpPr>
          <p:cNvPr id="5" name="Fußzeilenplatzhalter 4"/>
          <p:cNvSpPr>
            <a:spLocks noGrp="1"/>
          </p:cNvSpPr>
          <p:nvPr>
            <p:ph type="ftr" sz="quarter" idx="11"/>
          </p:nvPr>
        </p:nvSpPr>
        <p:spPr/>
        <p:txBody>
          <a:bodyPr/>
          <a:lstStyle/>
          <a:p>
            <a:r>
              <a:rPr lang="de-DE" dirty="0"/>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buFont typeface="+mj-lt"/>
              <a:buAutoNum type="arabicParenR"/>
            </a:pPr>
            <a:endParaRPr lang="de-DE" dirty="0"/>
          </a:p>
        </p:txBody>
      </p:sp>
    </p:spTree>
    <p:extLst>
      <p:ext uri="{BB962C8B-B14F-4D97-AF65-F5344CB8AC3E}">
        <p14:creationId xmlns:p14="http://schemas.microsoft.com/office/powerpoint/2010/main" val="2926781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normAutofit fontScale="90000"/>
          </a:bodyPr>
          <a:lstStyle/>
          <a:p>
            <a:r>
              <a:rPr lang="de-DE" b="1" dirty="0"/>
              <a:t>„Was hat dir besonders gut gefallen</a:t>
            </a:r>
            <a:r>
              <a:rPr lang="de-DE" b="1" dirty="0" smtClean="0"/>
              <a:t>?“ (3/3)</a:t>
            </a:r>
            <a:endParaRPr lang="de-DE" b="1" dirty="0"/>
          </a:p>
        </p:txBody>
      </p:sp>
      <p:sp>
        <p:nvSpPr>
          <p:cNvPr id="3" name="Inhaltsplatzhalter 2"/>
          <p:cNvSpPr>
            <a:spLocks noGrp="1"/>
          </p:cNvSpPr>
          <p:nvPr>
            <p:ph idx="1"/>
          </p:nvPr>
        </p:nvSpPr>
        <p:spPr>
          <a:xfrm>
            <a:off x="838200" y="1825625"/>
            <a:ext cx="10947400" cy="4530725"/>
          </a:xfrm>
        </p:spPr>
        <p:txBody>
          <a:bodyPr>
            <a:normAutofit fontScale="70000" lnSpcReduction="20000"/>
          </a:bodyPr>
          <a:lstStyle/>
          <a:p>
            <a:r>
              <a:rPr lang="de-DE" sz="2400" dirty="0" smtClean="0"/>
              <a:t>„Motivation“</a:t>
            </a:r>
          </a:p>
          <a:p>
            <a:r>
              <a:rPr lang="de-DE" sz="2400" dirty="0" smtClean="0"/>
              <a:t>„Es wurden allgemeine Informationen gegeben und dann praktische Übungen gemacht.“</a:t>
            </a:r>
          </a:p>
          <a:p>
            <a:r>
              <a:rPr lang="de-DE" sz="2400" dirty="0" smtClean="0"/>
              <a:t>„Es war auch gut, dass auf persönliche Erfahrungen eingegangen wurde.“</a:t>
            </a:r>
          </a:p>
          <a:p>
            <a:r>
              <a:rPr lang="de-DE" sz="2400" dirty="0" smtClean="0"/>
              <a:t>„Der Austausch von Erfahrungen, Schwierigkeiten etc. und dazugehörige Lösungsvorschläge“</a:t>
            </a:r>
          </a:p>
          <a:p>
            <a:r>
              <a:rPr lang="de-DE" sz="2400" dirty="0" smtClean="0"/>
              <a:t>„Erklärungen zu der Rolle eines Tutors“</a:t>
            </a:r>
          </a:p>
          <a:p>
            <a:r>
              <a:rPr lang="de-DE" sz="2400" dirty="0" smtClean="0"/>
              <a:t>„Erklärungen zur Beeinflussung des Spracherwerbs der Flüchtlinge (Faktoren)“</a:t>
            </a:r>
          </a:p>
          <a:p>
            <a:r>
              <a:rPr lang="de-DE" sz="2400" dirty="0" smtClean="0"/>
              <a:t>„Schulpflicht in NRW (</a:t>
            </a:r>
            <a:r>
              <a:rPr lang="de-DE" sz="2400" dirty="0"/>
              <a:t>s</a:t>
            </a:r>
            <a:r>
              <a:rPr lang="de-DE" sz="2400" dirty="0" smtClean="0"/>
              <a:t>ehr interessant)“</a:t>
            </a:r>
          </a:p>
          <a:p>
            <a:r>
              <a:rPr lang="de-DE" sz="2400" dirty="0" smtClean="0"/>
              <a:t>„Gliederung der Veranstaltung“</a:t>
            </a:r>
          </a:p>
          <a:p>
            <a:r>
              <a:rPr lang="de-DE" sz="2400" dirty="0" smtClean="0"/>
              <a:t>„Praxisteil“</a:t>
            </a:r>
          </a:p>
          <a:p>
            <a:r>
              <a:rPr lang="de-DE" sz="2400" dirty="0" smtClean="0"/>
              <a:t>„Buffet/Verpflegung“</a:t>
            </a:r>
          </a:p>
          <a:p>
            <a:r>
              <a:rPr lang="de-DE" sz="2400" dirty="0" smtClean="0"/>
              <a:t>„Herangehensweise (Statistiken, Infos, Frage- und Diskussionsrunde)“</a:t>
            </a:r>
          </a:p>
          <a:p>
            <a:r>
              <a:rPr lang="de-DE" sz="2400" dirty="0" smtClean="0"/>
              <a:t>„Umgang mit Kindern und Lernmethoden wurde erklärt“</a:t>
            </a:r>
          </a:p>
          <a:p>
            <a:r>
              <a:rPr lang="de-DE" sz="2400" dirty="0" smtClean="0"/>
              <a:t>„Praktische Übung anhand von Fällen“</a:t>
            </a:r>
          </a:p>
          <a:p>
            <a:r>
              <a:rPr lang="de-DE" sz="2400" dirty="0" smtClean="0"/>
              <a:t>„1. Teil“</a:t>
            </a:r>
          </a:p>
          <a:p>
            <a:endParaRPr lang="de-DE" sz="2400" dirty="0" smtClean="0"/>
          </a:p>
          <a:p>
            <a:endParaRPr lang="de-DE" sz="2400" dirty="0"/>
          </a:p>
        </p:txBody>
      </p:sp>
      <p:sp>
        <p:nvSpPr>
          <p:cNvPr id="5" name="Fußzeilenplatzhalter 4"/>
          <p:cNvSpPr>
            <a:spLocks noGrp="1"/>
          </p:cNvSpPr>
          <p:nvPr>
            <p:ph type="ftr" sz="quarter" idx="11"/>
          </p:nvPr>
        </p:nvSpPr>
        <p:spPr/>
        <p:txBody>
          <a:bodyPr/>
          <a:lstStyle/>
          <a:p>
            <a:r>
              <a:rPr lang="de-DE" dirty="0"/>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buFont typeface="+mj-lt"/>
              <a:buAutoNum type="arabicParenR"/>
            </a:pPr>
            <a:endParaRPr lang="de-DE" dirty="0"/>
          </a:p>
        </p:txBody>
      </p:sp>
    </p:spTree>
    <p:extLst>
      <p:ext uri="{BB962C8B-B14F-4D97-AF65-F5344CB8AC3E}">
        <p14:creationId xmlns:p14="http://schemas.microsoft.com/office/powerpoint/2010/main" val="232760405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normAutofit/>
          </a:bodyPr>
          <a:lstStyle/>
          <a:p>
            <a:r>
              <a:rPr lang="de-DE" b="1" dirty="0"/>
              <a:t>„Was hat dir weniger gut gefallen</a:t>
            </a:r>
            <a:r>
              <a:rPr lang="de-DE" b="1" dirty="0" smtClean="0"/>
              <a:t>?“</a:t>
            </a:r>
            <a:endParaRPr lang="de-DE" b="1" dirty="0"/>
          </a:p>
        </p:txBody>
      </p:sp>
      <p:sp>
        <p:nvSpPr>
          <p:cNvPr id="3" name="Inhaltsplatzhalter 2"/>
          <p:cNvSpPr>
            <a:spLocks noGrp="1"/>
          </p:cNvSpPr>
          <p:nvPr>
            <p:ph idx="1"/>
          </p:nvPr>
        </p:nvSpPr>
        <p:spPr>
          <a:xfrm>
            <a:off x="838200" y="1825625"/>
            <a:ext cx="10947400" cy="4687470"/>
          </a:xfrm>
        </p:spPr>
        <p:txBody>
          <a:bodyPr>
            <a:normAutofit fontScale="55000" lnSpcReduction="20000"/>
          </a:bodyPr>
          <a:lstStyle/>
          <a:p>
            <a:r>
              <a:rPr lang="de-DE" dirty="0" smtClean="0"/>
              <a:t>„Fallbeispiele müssten etwas komplexer und die Aufgabenstruktur etwas klarer sein“</a:t>
            </a:r>
          </a:p>
          <a:p>
            <a:r>
              <a:rPr lang="de-DE" dirty="0" smtClean="0"/>
              <a:t>„Zeitlicher Rahmen etwas zu kurz“</a:t>
            </a:r>
          </a:p>
          <a:p>
            <a:r>
              <a:rPr lang="de-DE" dirty="0" smtClean="0"/>
              <a:t>„Seminar könnte später beginnen aber auch das Gebäude nicht zentral“</a:t>
            </a:r>
          </a:p>
          <a:p>
            <a:r>
              <a:rPr lang="de-DE" dirty="0" smtClean="0"/>
              <a:t>„Hätte minimal länger sein können“</a:t>
            </a:r>
          </a:p>
          <a:p>
            <a:r>
              <a:rPr lang="de-DE" dirty="0" smtClean="0"/>
              <a:t>„Das Seminar war ein bisschen zu kurz“</a:t>
            </a:r>
          </a:p>
          <a:p>
            <a:r>
              <a:rPr lang="de-DE" dirty="0" smtClean="0"/>
              <a:t>„Bei der Einführung wurde erwähnt, dass die Zahlen der Flüchtlinge deutlich zugenommen hat. Zudem wurde erwähnt, dass die Flüchtlinge meistens in Hotels etc. untergebracht sind und dass die Wohnsituation bei den meisten nicht gut ist. </a:t>
            </a:r>
            <a:r>
              <a:rPr lang="de-DE" dirty="0" smtClean="0">
                <a:sym typeface="Wingdings" panose="05000000000000000000" pitchFamily="2" charset="2"/>
              </a:rPr>
              <a:t> Wir können erstmal froh sein, dass sie hier aufgenommen wurden und hier evtl. bleiben können. Es gibt andere, die das nicht geschafft haben!“</a:t>
            </a:r>
          </a:p>
          <a:p>
            <a:r>
              <a:rPr lang="de-DE" dirty="0" smtClean="0">
                <a:sym typeface="Wingdings" panose="05000000000000000000" pitchFamily="2" charset="2"/>
              </a:rPr>
              <a:t>„Mir hat das Seminar sehr gut gefallen, es wäre allerdings schön, wenn es in näherer Zukunft noch ein Seminar geben würde.“</a:t>
            </a:r>
          </a:p>
          <a:p>
            <a:r>
              <a:rPr lang="de-DE" dirty="0">
                <a:sym typeface="Wingdings" panose="05000000000000000000" pitchFamily="2" charset="2"/>
              </a:rPr>
              <a:t>„Das Seminar hätte ruhig länger sein können und umfangreicher. So konnten Themen nur angerissen werden und wurden nicht vertieft. Auch Beispiele kamen zu kurz. (Allerdings ist mir auch klar, dass es auf ehrenamtlicher Arbeit beruht und es daher nicht so leicht ist es länger zu gestalten.)“</a:t>
            </a:r>
          </a:p>
          <a:p>
            <a:r>
              <a:rPr lang="de-DE" dirty="0">
                <a:sym typeface="Wingdings" panose="05000000000000000000" pitchFamily="2" charset="2"/>
              </a:rPr>
              <a:t>„Gerne etwas weniger Gruppenarbeit (Meinungen/Ideen austauschen ist spannend, ich hätte aber gerne noch mehr aus dem Plenum gehört.)“</a:t>
            </a:r>
          </a:p>
          <a:p>
            <a:r>
              <a:rPr lang="de-DE" dirty="0">
                <a:sym typeface="Wingdings" panose="05000000000000000000" pitchFamily="2" charset="2"/>
              </a:rPr>
              <a:t>„Zeitdruck“</a:t>
            </a:r>
          </a:p>
          <a:p>
            <a:r>
              <a:rPr lang="de-DE" dirty="0">
                <a:sym typeface="Wingdings" panose="05000000000000000000" pitchFamily="2" charset="2"/>
              </a:rPr>
              <a:t>„Zu wenig Zeit, daher ‚praktischer‘ Teil zu kurz geraten“</a:t>
            </a:r>
          </a:p>
          <a:p>
            <a:r>
              <a:rPr lang="de-DE" dirty="0">
                <a:sym typeface="Wingdings" panose="05000000000000000000" pitchFamily="2" charset="2"/>
              </a:rPr>
              <a:t>„Der knappe Zeitplan“</a:t>
            </a:r>
          </a:p>
          <a:p>
            <a:r>
              <a:rPr lang="de-DE" dirty="0">
                <a:sym typeface="Wingdings" panose="05000000000000000000" pitchFamily="2" charset="2"/>
              </a:rPr>
              <a:t>„Manchmal waren Wiederholungen bzw. zu ausführliches Feedback überflüssig</a:t>
            </a:r>
            <a:r>
              <a:rPr lang="de-DE" dirty="0" smtClean="0">
                <a:sym typeface="Wingdings" panose="05000000000000000000" pitchFamily="2" charset="2"/>
              </a:rPr>
              <a:t>“</a:t>
            </a:r>
            <a:endParaRPr lang="de-DE" dirty="0"/>
          </a:p>
        </p:txBody>
      </p:sp>
      <p:sp>
        <p:nvSpPr>
          <p:cNvPr id="5" name="Fußzeilenplatzhalter 4"/>
          <p:cNvSpPr>
            <a:spLocks noGrp="1"/>
          </p:cNvSpPr>
          <p:nvPr>
            <p:ph type="ftr" sz="quarter" idx="11"/>
          </p:nvPr>
        </p:nvSpPr>
        <p:spPr/>
        <p:txBody>
          <a:bodyPr/>
          <a:lstStyle/>
          <a:p>
            <a:r>
              <a:rPr lang="de-DE" dirty="0"/>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buFont typeface="+mj-lt"/>
              <a:buAutoNum type="arabicParenR"/>
            </a:pPr>
            <a:endParaRPr lang="de-DE" dirty="0"/>
          </a:p>
        </p:txBody>
      </p:sp>
    </p:spTree>
    <p:extLst>
      <p:ext uri="{BB962C8B-B14F-4D97-AF65-F5344CB8AC3E}">
        <p14:creationId xmlns:p14="http://schemas.microsoft.com/office/powerpoint/2010/main" val="10634755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normAutofit/>
          </a:bodyPr>
          <a:lstStyle/>
          <a:p>
            <a:r>
              <a:rPr lang="de-DE" b="1" dirty="0"/>
              <a:t>Gesamtbewertung  </a:t>
            </a:r>
          </a:p>
        </p:txBody>
      </p:sp>
      <p:sp>
        <p:nvSpPr>
          <p:cNvPr id="5" name="Fußzeilenplatzhalter 4"/>
          <p:cNvSpPr>
            <a:spLocks noGrp="1"/>
          </p:cNvSpPr>
          <p:nvPr>
            <p:ph type="ftr" sz="quarter" idx="11"/>
          </p:nvPr>
        </p:nvSpPr>
        <p:spPr/>
        <p:txBody>
          <a:bodyPr/>
          <a:lstStyle/>
          <a:p>
            <a:r>
              <a:rPr lang="de-DE"/>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arenR"/>
            </a:pPr>
            <a:endParaRPr lang="de-DE"/>
          </a:p>
        </p:txBody>
      </p:sp>
      <p:graphicFrame>
        <p:nvGraphicFramePr>
          <p:cNvPr id="7" name="Inhaltsplatzhalter 6">
            <a:extLst>
              <a:ext uri="{FF2B5EF4-FFF2-40B4-BE49-F238E27FC236}">
                <a16:creationId xmlns:a16="http://schemas.microsoft.com/office/drawing/2014/main" id="{09120603-02EB-49C9-810F-300914906168}"/>
              </a:ext>
            </a:extLst>
          </p:cNvPr>
          <p:cNvGraphicFramePr>
            <a:graphicFrameLocks noGrp="1"/>
          </p:cNvGraphicFramePr>
          <p:nvPr>
            <p:ph idx="1"/>
            <p:extLst>
              <p:ext uri="{D42A27DB-BD31-4B8C-83A1-F6EECF244321}">
                <p14:modId xmlns:p14="http://schemas.microsoft.com/office/powerpoint/2010/main" val="2486270237"/>
              </p:ext>
            </p:extLst>
          </p:nvPr>
        </p:nvGraphicFramePr>
        <p:xfrm>
          <a:off x="101878" y="1801684"/>
          <a:ext cx="11850635" cy="49197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Diagramm 7">
            <a:extLst>
              <a:ext uri="{FF2B5EF4-FFF2-40B4-BE49-F238E27FC236}">
                <a16:creationId xmlns:a16="http://schemas.microsoft.com/office/drawing/2014/main" id="{09120603-02EB-49C9-810F-300914906168}"/>
              </a:ext>
            </a:extLst>
          </p:cNvPr>
          <p:cNvGraphicFramePr>
            <a:graphicFrameLocks/>
          </p:cNvGraphicFramePr>
          <p:nvPr>
            <p:extLst>
              <p:ext uri="{D42A27DB-BD31-4B8C-83A1-F6EECF244321}">
                <p14:modId xmlns:p14="http://schemas.microsoft.com/office/powerpoint/2010/main" val="1479349244"/>
              </p:ext>
            </p:extLst>
          </p:nvPr>
        </p:nvGraphicFramePr>
        <p:xfrm>
          <a:off x="101879" y="1825625"/>
          <a:ext cx="7810479" cy="5325961"/>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feld 2"/>
          <p:cNvSpPr txBox="1"/>
          <p:nvPr/>
        </p:nvSpPr>
        <p:spPr>
          <a:xfrm>
            <a:off x="7078106" y="2558300"/>
            <a:ext cx="4402182" cy="33547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de-DE" sz="2000" u="sng" dirty="0">
                <a:solidFill>
                  <a:srgbClr val="000000"/>
                </a:solidFill>
              </a:rPr>
              <a:t>Originalitem</a:t>
            </a:r>
            <a:r>
              <a:rPr lang="de-DE" sz="2000" dirty="0">
                <a:solidFill>
                  <a:srgbClr val="000000"/>
                </a:solidFill>
              </a:rPr>
              <a:t>: </a:t>
            </a:r>
            <a:r>
              <a:rPr lang="de-DE" sz="2000" dirty="0"/>
              <a:t>Welche Note würdest du dem Seminar insgesamt geben?</a:t>
            </a:r>
            <a:r>
              <a:rPr lang="de-DE" sz="2000" dirty="0">
                <a:solidFill>
                  <a:srgbClr val="000000"/>
                </a:solidFill>
              </a:rPr>
              <a:t> </a:t>
            </a:r>
          </a:p>
          <a:p>
            <a:r>
              <a:rPr lang="de-DE" sz="2000" dirty="0">
                <a:solidFill>
                  <a:srgbClr val="000000"/>
                </a:solidFill>
              </a:rPr>
              <a:t>     (1 = sehr gut, 6 = ungenügend)  </a:t>
            </a:r>
          </a:p>
          <a:p>
            <a:pPr marL="285750" indent="-285750">
              <a:buFont typeface="Arial" panose="020B0604020202020204" pitchFamily="34" charset="0"/>
              <a:buChar char="•"/>
            </a:pPr>
            <a:endParaRPr lang="de-DE" sz="2000" dirty="0" smtClean="0">
              <a:solidFill>
                <a:srgbClr val="000000"/>
              </a:solidFill>
            </a:endParaRPr>
          </a:p>
          <a:p>
            <a:pPr marL="285750" indent="-285750">
              <a:buFont typeface="Arial" panose="020B0604020202020204" pitchFamily="34" charset="0"/>
              <a:buChar char="•"/>
            </a:pPr>
            <a:endParaRPr lang="de-DE" sz="2000" dirty="0">
              <a:solidFill>
                <a:srgbClr val="000000"/>
              </a:solidFill>
            </a:endParaRPr>
          </a:p>
          <a:p>
            <a:pPr marL="285750" indent="-285750">
              <a:buFont typeface="Arial" panose="020B0604020202020204" pitchFamily="34" charset="0"/>
              <a:buChar char="•"/>
            </a:pPr>
            <a:r>
              <a:rPr lang="de-DE" sz="2000" dirty="0" smtClean="0">
                <a:solidFill>
                  <a:srgbClr val="000000"/>
                </a:solidFill>
              </a:rPr>
              <a:t>Die </a:t>
            </a:r>
            <a:r>
              <a:rPr lang="de-DE" sz="2000" dirty="0">
                <a:solidFill>
                  <a:srgbClr val="000000"/>
                </a:solidFill>
              </a:rPr>
              <a:t>meisten </a:t>
            </a:r>
            <a:r>
              <a:rPr lang="de-DE" sz="2000" dirty="0" err="1">
                <a:solidFill>
                  <a:srgbClr val="000000"/>
                </a:solidFill>
              </a:rPr>
              <a:t>TutorInnen</a:t>
            </a:r>
            <a:r>
              <a:rPr lang="de-DE" sz="2000" dirty="0">
                <a:solidFill>
                  <a:srgbClr val="000000"/>
                </a:solidFill>
              </a:rPr>
              <a:t> benoten das </a:t>
            </a:r>
            <a:r>
              <a:rPr lang="de-DE" sz="2000" dirty="0" err="1">
                <a:solidFill>
                  <a:srgbClr val="000000"/>
                </a:solidFill>
              </a:rPr>
              <a:t>NeututorInnenseminar</a:t>
            </a:r>
            <a:r>
              <a:rPr lang="de-DE" sz="2000" dirty="0">
                <a:solidFill>
                  <a:srgbClr val="000000"/>
                </a:solidFill>
              </a:rPr>
              <a:t> als </a:t>
            </a:r>
            <a:r>
              <a:rPr lang="de-DE" sz="2000" dirty="0" smtClean="0">
                <a:solidFill>
                  <a:srgbClr val="000000"/>
                </a:solidFill>
              </a:rPr>
              <a:t>gut bis sehr gut.</a:t>
            </a:r>
            <a:endParaRPr lang="de-DE" sz="2000" dirty="0">
              <a:solidFill>
                <a:srgbClr val="000000"/>
              </a:solidFill>
            </a:endParaRPr>
          </a:p>
          <a:p>
            <a:pPr marL="285750" indent="-285750">
              <a:buFont typeface="Arial" panose="020B0604020202020204" pitchFamily="34" charset="0"/>
              <a:buChar char="•"/>
            </a:pPr>
            <a:endParaRPr lang="de-DE" sz="2000" dirty="0">
              <a:solidFill>
                <a:srgbClr val="000000"/>
              </a:solidFill>
            </a:endParaRPr>
          </a:p>
          <a:p>
            <a:pPr marL="285750" indent="-285750">
              <a:buFont typeface="Arial" panose="020B0604020202020204" pitchFamily="34" charset="0"/>
              <a:buChar char="•"/>
            </a:pPr>
            <a:endParaRPr lang="de-DE" sz="1600" dirty="0">
              <a:solidFill>
                <a:srgbClr val="000000"/>
              </a:solidFill>
            </a:endParaRPr>
          </a:p>
          <a:p>
            <a:pPr marL="285750" indent="-285750">
              <a:buFont typeface="Arial" panose="020B0604020202020204" pitchFamily="34" charset="0"/>
              <a:buChar char="•"/>
            </a:pPr>
            <a:endParaRPr lang="de-DE" sz="1600" dirty="0">
              <a:solidFill>
                <a:srgbClr val="000000"/>
              </a:solidFill>
              <a:latin typeface="Cambria"/>
            </a:endParaRPr>
          </a:p>
        </p:txBody>
      </p:sp>
      <p:graphicFrame>
        <p:nvGraphicFramePr>
          <p:cNvPr id="11" name="Diagramm 10">
            <a:extLst>
              <a:ext uri="{FF2B5EF4-FFF2-40B4-BE49-F238E27FC236}">
                <a16:creationId xmlns:a16="http://schemas.microsoft.com/office/drawing/2014/main" id="{C8088E86-DA53-48CE-99F1-C9BE497665BC}"/>
              </a:ext>
            </a:extLst>
          </p:cNvPr>
          <p:cNvGraphicFramePr/>
          <p:nvPr>
            <p:extLst>
              <p:ext uri="{D42A27DB-BD31-4B8C-83A1-F6EECF244321}">
                <p14:modId xmlns:p14="http://schemas.microsoft.com/office/powerpoint/2010/main" val="2638046779"/>
              </p:ext>
            </p:extLst>
          </p:nvPr>
        </p:nvGraphicFramePr>
        <p:xfrm>
          <a:off x="1091382" y="2162138"/>
          <a:ext cx="5986724" cy="3896184"/>
        </p:xfrm>
        <a:graphic>
          <a:graphicData uri="http://schemas.openxmlformats.org/drawingml/2006/chart">
            <c:chart xmlns:c="http://schemas.openxmlformats.org/drawingml/2006/chart" xmlns:r="http://schemas.openxmlformats.org/officeDocument/2006/relationships" r:id="rId6"/>
          </a:graphicData>
        </a:graphic>
      </p:graphicFrame>
      <p:sp>
        <p:nvSpPr>
          <p:cNvPr id="12" name="Textfeld 11">
            <a:extLst>
              <a:ext uri="{FF2B5EF4-FFF2-40B4-BE49-F238E27FC236}">
                <a16:creationId xmlns:a16="http://schemas.microsoft.com/office/drawing/2014/main" id="{04A7B4A8-0494-4A2F-B1A2-FD04BD9EFC13}"/>
              </a:ext>
            </a:extLst>
          </p:cNvPr>
          <p:cNvSpPr txBox="1"/>
          <p:nvPr/>
        </p:nvSpPr>
        <p:spPr>
          <a:xfrm>
            <a:off x="8153400" y="6453032"/>
            <a:ext cx="3986948" cy="261610"/>
          </a:xfrm>
          <a:prstGeom prst="rect">
            <a:avLst/>
          </a:prstGeom>
          <a:noFill/>
        </p:spPr>
        <p:txBody>
          <a:bodyPr wrap="square" rtlCol="0">
            <a:spAutoFit/>
          </a:bodyPr>
          <a:lstStyle/>
          <a:p>
            <a:pPr algn="r"/>
            <a:r>
              <a:rPr lang="de-DE" sz="1100" dirty="0"/>
              <a:t>Basis sind die Angaben von </a:t>
            </a:r>
            <a:r>
              <a:rPr lang="de-DE" sz="1100" dirty="0" smtClean="0"/>
              <a:t>zwanzig </a:t>
            </a:r>
            <a:r>
              <a:rPr lang="de-DE" sz="1100" dirty="0" err="1" smtClean="0"/>
              <a:t>SeminarteilnehmerInnen</a:t>
            </a:r>
            <a:endParaRPr lang="de-DE" dirty="0"/>
          </a:p>
        </p:txBody>
      </p:sp>
    </p:spTree>
    <p:extLst>
      <p:ext uri="{BB962C8B-B14F-4D97-AF65-F5344CB8AC3E}">
        <p14:creationId xmlns:p14="http://schemas.microsoft.com/office/powerpoint/2010/main" val="42412790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lstStyle/>
          <a:p>
            <a:r>
              <a:rPr lang="de-DE" b="1" dirty="0"/>
              <a:t>Ergänzungspotenziale </a:t>
            </a:r>
          </a:p>
        </p:txBody>
      </p:sp>
      <p:sp>
        <p:nvSpPr>
          <p:cNvPr id="3" name="Inhaltsplatzhalter 2"/>
          <p:cNvSpPr>
            <a:spLocks noGrp="1"/>
          </p:cNvSpPr>
          <p:nvPr>
            <p:ph idx="1"/>
          </p:nvPr>
        </p:nvSpPr>
        <p:spPr>
          <a:xfrm>
            <a:off x="838200" y="1825625"/>
            <a:ext cx="10947400" cy="4341811"/>
          </a:xfrm>
        </p:spPr>
        <p:txBody>
          <a:bodyPr>
            <a:normAutofit fontScale="55000" lnSpcReduction="20000"/>
          </a:bodyPr>
          <a:lstStyle/>
          <a:p>
            <a:pPr fontAlgn="base"/>
            <a:r>
              <a:rPr lang="de-DE" u="sng" dirty="0"/>
              <a:t>Originalitem</a:t>
            </a:r>
            <a:r>
              <a:rPr lang="de-DE" dirty="0"/>
              <a:t>: Gibt es nicht behandelte Themen, die du dir für dieses Einführungsseminar gewünscht hättest? </a:t>
            </a:r>
          </a:p>
          <a:p>
            <a:pPr marL="0" indent="0" fontAlgn="base">
              <a:buNone/>
            </a:pPr>
            <a:endParaRPr lang="de-DE" dirty="0"/>
          </a:p>
          <a:p>
            <a:r>
              <a:rPr lang="de-DE" dirty="0" smtClean="0"/>
              <a:t>„Beispiele/Anregungen </a:t>
            </a:r>
            <a:r>
              <a:rPr lang="de-DE" dirty="0"/>
              <a:t>zur Motivation von </a:t>
            </a:r>
            <a:r>
              <a:rPr lang="de-DE" dirty="0" smtClean="0"/>
              <a:t>SchülerInnen“</a:t>
            </a:r>
            <a:endParaRPr lang="de-DE" dirty="0"/>
          </a:p>
          <a:p>
            <a:r>
              <a:rPr lang="de-DE" dirty="0" smtClean="0"/>
              <a:t>„Umgang </a:t>
            </a:r>
            <a:r>
              <a:rPr lang="de-DE" dirty="0"/>
              <a:t>mit ‚Problemfällen</a:t>
            </a:r>
            <a:r>
              <a:rPr lang="de-DE" dirty="0" smtClean="0"/>
              <a:t>‘“</a:t>
            </a:r>
          </a:p>
          <a:p>
            <a:r>
              <a:rPr lang="de-DE" dirty="0" smtClean="0"/>
              <a:t>„Ja, aber im Rahmen der zur Verfügung stehenden Zeit wäre auch nicht mehr möglich gewesen. </a:t>
            </a:r>
            <a:r>
              <a:rPr lang="de-DE" dirty="0" err="1" smtClean="0"/>
              <a:t>GGf.</a:t>
            </a:r>
            <a:r>
              <a:rPr lang="de-DE" dirty="0" smtClean="0"/>
              <a:t> könnte man zum Thema Motivation noch ein extra Seminar anbieten.“</a:t>
            </a:r>
          </a:p>
          <a:p>
            <a:r>
              <a:rPr lang="de-DE" dirty="0" smtClean="0"/>
              <a:t>„Was zu tun wäre, wenn man mit traumatisierten Kindern arbeitet.“</a:t>
            </a:r>
          </a:p>
          <a:p>
            <a:r>
              <a:rPr lang="de-DE" dirty="0" smtClean="0"/>
              <a:t>„Was passiert, wenn </a:t>
            </a:r>
            <a:r>
              <a:rPr lang="de-DE" dirty="0" err="1" smtClean="0"/>
              <a:t>SuS</a:t>
            </a:r>
            <a:r>
              <a:rPr lang="de-DE" dirty="0" smtClean="0"/>
              <a:t> über 18 ohne ausreichende sprachliche/</a:t>
            </a:r>
            <a:r>
              <a:rPr lang="de-DE" u="sng" dirty="0" smtClean="0"/>
              <a:t>fachliche</a:t>
            </a:r>
            <a:r>
              <a:rPr lang="de-DE" dirty="0" smtClean="0"/>
              <a:t> Kompetenzen?“</a:t>
            </a:r>
          </a:p>
          <a:p>
            <a:r>
              <a:rPr lang="de-DE" dirty="0" smtClean="0"/>
              <a:t>„Gerne mehr Einblick in Situation an den Schulen, in denen wir eingeteilt sind.“</a:t>
            </a:r>
          </a:p>
          <a:p>
            <a:r>
              <a:rPr lang="de-DE" dirty="0" smtClean="0"/>
              <a:t>„Kein konkretes Thema, das mir einfällt, das nicht behandelt wurde. Vielleicht noch, wie man in extremen Situationen reagiert, falls man in eine schwierige Lage gerät, falls ein Schüler/eine Schülerin ein schweres Problem hat zum Beispiel.“</a:t>
            </a:r>
          </a:p>
          <a:p>
            <a:r>
              <a:rPr lang="de-DE" dirty="0" smtClean="0"/>
              <a:t>„Konfliktsituationen wurden nicht ausführlich besprochen, der Fokus lag sehr stark auf dem Erwerb v. Sprachkenntnissen. Es wäre toll, noch mehr auf sozialer/pädagogischer Ebene zu besprechen“</a:t>
            </a:r>
          </a:p>
          <a:p>
            <a:r>
              <a:rPr lang="de-DE" dirty="0" smtClean="0"/>
              <a:t>„Umgang mit Lehrkraft“</a:t>
            </a:r>
          </a:p>
          <a:p>
            <a:r>
              <a:rPr lang="de-DE" dirty="0" smtClean="0"/>
              <a:t>„Wie man z. B. mit traumatisierten Kindern umgehen soll?“</a:t>
            </a:r>
          </a:p>
          <a:p>
            <a:r>
              <a:rPr lang="de-DE" dirty="0" smtClean="0"/>
              <a:t>„Pädagogische Professionalität/Distanz etwas umfangreicher“</a:t>
            </a:r>
            <a:endParaRPr lang="de-DE" dirty="0"/>
          </a:p>
          <a:p>
            <a:endParaRPr lang="de-DE" dirty="0"/>
          </a:p>
          <a:p>
            <a:pPr lvl="1" fontAlgn="base"/>
            <a:endParaRPr lang="de-DE" sz="2800" dirty="0"/>
          </a:p>
        </p:txBody>
      </p:sp>
      <p:sp>
        <p:nvSpPr>
          <p:cNvPr id="5" name="Fußzeilenplatzhalter 4"/>
          <p:cNvSpPr>
            <a:spLocks noGrp="1"/>
          </p:cNvSpPr>
          <p:nvPr>
            <p:ph type="ftr" sz="quarter" idx="11"/>
          </p:nvPr>
        </p:nvSpPr>
        <p:spPr/>
        <p:txBody>
          <a:bodyPr/>
          <a:lstStyle/>
          <a:p>
            <a:r>
              <a:rPr lang="de-DE" dirty="0"/>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buFont typeface="+mj-lt"/>
              <a:buAutoNum type="arabicParenR"/>
            </a:pPr>
            <a:endParaRPr lang="de-DE" dirty="0"/>
          </a:p>
        </p:txBody>
      </p:sp>
    </p:spTree>
    <p:extLst>
      <p:ext uri="{BB962C8B-B14F-4D97-AF65-F5344CB8AC3E}">
        <p14:creationId xmlns:p14="http://schemas.microsoft.com/office/powerpoint/2010/main" val="2443217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lstStyle/>
          <a:p>
            <a:r>
              <a:rPr lang="de-DE" b="1" dirty="0"/>
              <a:t>Weniger wichtige Inhalte </a:t>
            </a:r>
          </a:p>
        </p:txBody>
      </p:sp>
      <p:sp>
        <p:nvSpPr>
          <p:cNvPr id="3" name="Inhaltsplatzhalter 2"/>
          <p:cNvSpPr>
            <a:spLocks noGrp="1"/>
          </p:cNvSpPr>
          <p:nvPr>
            <p:ph idx="1"/>
          </p:nvPr>
        </p:nvSpPr>
        <p:spPr>
          <a:xfrm>
            <a:off x="838200" y="1825625"/>
            <a:ext cx="10947400" cy="4341811"/>
          </a:xfrm>
        </p:spPr>
        <p:txBody>
          <a:bodyPr>
            <a:normAutofit/>
          </a:bodyPr>
          <a:lstStyle/>
          <a:p>
            <a:pPr fontAlgn="base"/>
            <a:r>
              <a:rPr lang="de-DE" sz="2400" u="sng" dirty="0"/>
              <a:t>Originalitem</a:t>
            </a:r>
            <a:r>
              <a:rPr lang="de-DE" sz="2400" dirty="0"/>
              <a:t>: Gibt es Themen/Seminarteile, die deiner Meinung nach beim nächsten Mal gestrichen werden sollten?</a:t>
            </a:r>
          </a:p>
          <a:p>
            <a:pPr marL="0" indent="0" fontAlgn="base">
              <a:buNone/>
            </a:pPr>
            <a:endParaRPr lang="de-DE" sz="2400" dirty="0"/>
          </a:p>
          <a:p>
            <a:pPr fontAlgn="base"/>
            <a:r>
              <a:rPr lang="de-DE" sz="2400" dirty="0" smtClean="0"/>
              <a:t>„Politische Daten, Bundesländer-Vergleich nicht unbedingt notwendig (kostet viel Zeit)“</a:t>
            </a:r>
          </a:p>
          <a:p>
            <a:pPr fontAlgn="base"/>
            <a:r>
              <a:rPr lang="de-DE" sz="2400" dirty="0" smtClean="0"/>
              <a:t>„1. Teil (Einführung) kürzer, dafür mehr aus Praxis“</a:t>
            </a:r>
          </a:p>
          <a:p>
            <a:pPr fontAlgn="base"/>
            <a:endParaRPr lang="de-DE" dirty="0" smtClean="0"/>
          </a:p>
        </p:txBody>
      </p:sp>
      <p:sp>
        <p:nvSpPr>
          <p:cNvPr id="5" name="Fußzeilenplatzhalter 4"/>
          <p:cNvSpPr>
            <a:spLocks noGrp="1"/>
          </p:cNvSpPr>
          <p:nvPr>
            <p:ph type="ftr" sz="quarter" idx="11"/>
          </p:nvPr>
        </p:nvSpPr>
        <p:spPr/>
        <p:txBody>
          <a:bodyPr/>
          <a:lstStyle/>
          <a:p>
            <a:r>
              <a:rPr lang="de-DE" dirty="0"/>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buFont typeface="+mj-lt"/>
              <a:buAutoNum type="arabicParenR"/>
            </a:pPr>
            <a:endParaRPr lang="de-DE" dirty="0"/>
          </a:p>
        </p:txBody>
      </p:sp>
    </p:spTree>
    <p:extLst>
      <p:ext uri="{BB962C8B-B14F-4D97-AF65-F5344CB8AC3E}">
        <p14:creationId xmlns:p14="http://schemas.microsoft.com/office/powerpoint/2010/main" val="15849652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normAutofit/>
          </a:bodyPr>
          <a:lstStyle/>
          <a:p>
            <a:r>
              <a:rPr lang="de-DE" b="1" dirty="0"/>
              <a:t>Interesse an weiteren Seminaren </a:t>
            </a:r>
          </a:p>
        </p:txBody>
      </p:sp>
      <p:sp>
        <p:nvSpPr>
          <p:cNvPr id="5" name="Fußzeilenplatzhalter 4"/>
          <p:cNvSpPr>
            <a:spLocks noGrp="1"/>
          </p:cNvSpPr>
          <p:nvPr>
            <p:ph type="ftr" sz="quarter" idx="11"/>
          </p:nvPr>
        </p:nvSpPr>
        <p:spPr/>
        <p:txBody>
          <a:bodyPr/>
          <a:lstStyle/>
          <a:p>
            <a:r>
              <a:rPr lang="de-DE"/>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arenR"/>
            </a:pPr>
            <a:endParaRPr lang="de-DE"/>
          </a:p>
        </p:txBody>
      </p:sp>
      <p:graphicFrame>
        <p:nvGraphicFramePr>
          <p:cNvPr id="7" name="Inhaltsplatzhalter 6">
            <a:extLst>
              <a:ext uri="{FF2B5EF4-FFF2-40B4-BE49-F238E27FC236}">
                <a16:creationId xmlns:a16="http://schemas.microsoft.com/office/drawing/2014/main" id="{09120603-02EB-49C9-810F-300914906168}"/>
              </a:ext>
            </a:extLst>
          </p:cNvPr>
          <p:cNvGraphicFramePr>
            <a:graphicFrameLocks noGrp="1"/>
          </p:cNvGraphicFramePr>
          <p:nvPr>
            <p:ph idx="1"/>
            <p:extLst>
              <p:ext uri="{D42A27DB-BD31-4B8C-83A1-F6EECF244321}">
                <p14:modId xmlns:p14="http://schemas.microsoft.com/office/powerpoint/2010/main" val="2702818594"/>
              </p:ext>
            </p:extLst>
          </p:nvPr>
        </p:nvGraphicFramePr>
        <p:xfrm>
          <a:off x="101878" y="1801684"/>
          <a:ext cx="11850635" cy="49197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Diagramm 7">
            <a:extLst>
              <a:ext uri="{FF2B5EF4-FFF2-40B4-BE49-F238E27FC236}">
                <a16:creationId xmlns:a16="http://schemas.microsoft.com/office/drawing/2014/main" id="{09120603-02EB-49C9-810F-300914906168}"/>
              </a:ext>
            </a:extLst>
          </p:cNvPr>
          <p:cNvGraphicFramePr>
            <a:graphicFrameLocks/>
          </p:cNvGraphicFramePr>
          <p:nvPr>
            <p:extLst>
              <p:ext uri="{D42A27DB-BD31-4B8C-83A1-F6EECF244321}">
                <p14:modId xmlns:p14="http://schemas.microsoft.com/office/powerpoint/2010/main" val="4159460385"/>
              </p:ext>
            </p:extLst>
          </p:nvPr>
        </p:nvGraphicFramePr>
        <p:xfrm>
          <a:off x="101879" y="1825625"/>
          <a:ext cx="7810479" cy="5325961"/>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feld 2"/>
          <p:cNvSpPr txBox="1"/>
          <p:nvPr/>
        </p:nvSpPr>
        <p:spPr>
          <a:xfrm>
            <a:off x="7078106" y="2558300"/>
            <a:ext cx="4402182" cy="273921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de-DE" sz="2000" u="sng" dirty="0">
                <a:solidFill>
                  <a:srgbClr val="000000"/>
                </a:solidFill>
              </a:rPr>
              <a:t>Originalitem</a:t>
            </a:r>
            <a:r>
              <a:rPr lang="de-DE" sz="2000" dirty="0">
                <a:solidFill>
                  <a:srgbClr val="000000"/>
                </a:solidFill>
              </a:rPr>
              <a:t>: </a:t>
            </a:r>
            <a:r>
              <a:rPr lang="de-DE" sz="2000" dirty="0"/>
              <a:t>Hättest du Interesse an weiteren FIB-Seminaren?</a:t>
            </a:r>
            <a:endParaRPr lang="de-DE" sz="2000" dirty="0">
              <a:solidFill>
                <a:srgbClr val="000000"/>
              </a:solidFill>
            </a:endParaRPr>
          </a:p>
          <a:p>
            <a:pPr marL="285750" indent="-285750">
              <a:buFont typeface="Arial" panose="020B0604020202020204" pitchFamily="34" charset="0"/>
              <a:buChar char="•"/>
            </a:pPr>
            <a:endParaRPr lang="de-DE" sz="2000" dirty="0" smtClean="0">
              <a:solidFill>
                <a:srgbClr val="000000"/>
              </a:solidFill>
            </a:endParaRPr>
          </a:p>
          <a:p>
            <a:pPr marL="285750" indent="-285750">
              <a:buFont typeface="Arial" panose="020B0604020202020204" pitchFamily="34" charset="0"/>
              <a:buChar char="•"/>
            </a:pPr>
            <a:r>
              <a:rPr lang="de-DE" sz="2000" dirty="0" smtClean="0">
                <a:solidFill>
                  <a:srgbClr val="000000"/>
                </a:solidFill>
              </a:rPr>
              <a:t>Die </a:t>
            </a:r>
            <a:r>
              <a:rPr lang="de-DE" sz="2000" dirty="0">
                <a:solidFill>
                  <a:srgbClr val="000000"/>
                </a:solidFill>
              </a:rPr>
              <a:t>meisten </a:t>
            </a:r>
            <a:r>
              <a:rPr lang="de-DE" sz="2000" dirty="0" err="1">
                <a:solidFill>
                  <a:srgbClr val="000000"/>
                </a:solidFill>
              </a:rPr>
              <a:t>TutorInnen</a:t>
            </a:r>
            <a:r>
              <a:rPr lang="de-DE" sz="2000" dirty="0">
                <a:solidFill>
                  <a:srgbClr val="000000"/>
                </a:solidFill>
              </a:rPr>
              <a:t> hätten Interesse an weiteren FIB-Seminaren. </a:t>
            </a:r>
          </a:p>
          <a:p>
            <a:endParaRPr lang="de-DE" sz="2000" dirty="0">
              <a:solidFill>
                <a:srgbClr val="000000"/>
              </a:solidFill>
            </a:endParaRPr>
          </a:p>
          <a:p>
            <a:pPr marL="285750" indent="-285750">
              <a:buFont typeface="Arial" panose="020B0604020202020204" pitchFamily="34" charset="0"/>
              <a:buChar char="•"/>
            </a:pPr>
            <a:endParaRPr lang="de-DE" sz="1600" dirty="0">
              <a:solidFill>
                <a:srgbClr val="000000"/>
              </a:solidFill>
            </a:endParaRPr>
          </a:p>
          <a:p>
            <a:pPr marL="285750" indent="-285750">
              <a:buFont typeface="Arial" panose="020B0604020202020204" pitchFamily="34" charset="0"/>
              <a:buChar char="•"/>
            </a:pPr>
            <a:endParaRPr lang="de-DE" sz="1600" dirty="0">
              <a:solidFill>
                <a:srgbClr val="000000"/>
              </a:solidFill>
              <a:latin typeface="Cambria"/>
            </a:endParaRPr>
          </a:p>
        </p:txBody>
      </p:sp>
      <p:graphicFrame>
        <p:nvGraphicFramePr>
          <p:cNvPr id="12" name="Diagramm 11">
            <a:extLst>
              <a:ext uri="{FF2B5EF4-FFF2-40B4-BE49-F238E27FC236}">
                <a16:creationId xmlns:a16="http://schemas.microsoft.com/office/drawing/2014/main" id="{EB932A11-68D9-483C-8EAA-140502C87637}"/>
              </a:ext>
            </a:extLst>
          </p:cNvPr>
          <p:cNvGraphicFramePr/>
          <p:nvPr>
            <p:extLst>
              <p:ext uri="{D42A27DB-BD31-4B8C-83A1-F6EECF244321}">
                <p14:modId xmlns:p14="http://schemas.microsoft.com/office/powerpoint/2010/main" val="42095449"/>
              </p:ext>
            </p:extLst>
          </p:nvPr>
        </p:nvGraphicFramePr>
        <p:xfrm>
          <a:off x="1091382" y="2162138"/>
          <a:ext cx="5986724" cy="3896184"/>
        </p:xfrm>
        <a:graphic>
          <a:graphicData uri="http://schemas.openxmlformats.org/drawingml/2006/chart">
            <c:chart xmlns:c="http://schemas.openxmlformats.org/drawingml/2006/chart" xmlns:r="http://schemas.openxmlformats.org/officeDocument/2006/relationships" r:id="rId6"/>
          </a:graphicData>
        </a:graphic>
      </p:graphicFrame>
      <p:sp>
        <p:nvSpPr>
          <p:cNvPr id="11" name="Textfeld 10">
            <a:extLst>
              <a:ext uri="{FF2B5EF4-FFF2-40B4-BE49-F238E27FC236}">
                <a16:creationId xmlns:a16="http://schemas.microsoft.com/office/drawing/2014/main" id="{04A7B4A8-0494-4A2F-B1A2-FD04BD9EFC13}"/>
              </a:ext>
            </a:extLst>
          </p:cNvPr>
          <p:cNvSpPr txBox="1"/>
          <p:nvPr/>
        </p:nvSpPr>
        <p:spPr>
          <a:xfrm>
            <a:off x="8153400" y="6453032"/>
            <a:ext cx="3986948" cy="261610"/>
          </a:xfrm>
          <a:prstGeom prst="rect">
            <a:avLst/>
          </a:prstGeom>
          <a:noFill/>
        </p:spPr>
        <p:txBody>
          <a:bodyPr wrap="square" rtlCol="0">
            <a:spAutoFit/>
          </a:bodyPr>
          <a:lstStyle/>
          <a:p>
            <a:pPr algn="r"/>
            <a:r>
              <a:rPr lang="de-DE" sz="1100" dirty="0"/>
              <a:t>Basis sind die Angaben von </a:t>
            </a:r>
            <a:r>
              <a:rPr lang="de-DE" sz="1100" dirty="0" smtClean="0"/>
              <a:t>zwanzig </a:t>
            </a:r>
            <a:r>
              <a:rPr lang="de-DE" sz="1100" dirty="0" err="1" smtClean="0"/>
              <a:t>SeminarteilnehmerInnen</a:t>
            </a:r>
            <a:endParaRPr lang="de-DE" dirty="0"/>
          </a:p>
        </p:txBody>
      </p:sp>
    </p:spTree>
    <p:extLst>
      <p:ext uri="{BB962C8B-B14F-4D97-AF65-F5344CB8AC3E}">
        <p14:creationId xmlns:p14="http://schemas.microsoft.com/office/powerpoint/2010/main" val="34586960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lstStyle/>
          <a:p>
            <a:r>
              <a:rPr lang="de-DE" b="1" dirty="0"/>
              <a:t>Interesse an weiteren Seminaren</a:t>
            </a:r>
          </a:p>
        </p:txBody>
      </p:sp>
      <p:sp>
        <p:nvSpPr>
          <p:cNvPr id="3" name="Inhaltsplatzhalter 2"/>
          <p:cNvSpPr>
            <a:spLocks noGrp="1"/>
          </p:cNvSpPr>
          <p:nvPr>
            <p:ph idx="1"/>
          </p:nvPr>
        </p:nvSpPr>
        <p:spPr>
          <a:xfrm>
            <a:off x="838200" y="1825625"/>
            <a:ext cx="10947400" cy="4663665"/>
          </a:xfrm>
        </p:spPr>
        <p:txBody>
          <a:bodyPr>
            <a:normAutofit fontScale="40000" lnSpcReduction="20000"/>
          </a:bodyPr>
          <a:lstStyle/>
          <a:p>
            <a:pPr fontAlgn="base"/>
            <a:r>
              <a:rPr lang="de-DE" u="sng" dirty="0"/>
              <a:t>Originalitem</a:t>
            </a:r>
            <a:r>
              <a:rPr lang="de-DE" dirty="0"/>
              <a:t>: Falls ja, welche Themen würden dich besonders interessieren?</a:t>
            </a:r>
          </a:p>
          <a:p>
            <a:pPr marL="0" indent="0" fontAlgn="base">
              <a:buNone/>
            </a:pPr>
            <a:endParaRPr lang="de-DE" dirty="0"/>
          </a:p>
          <a:p>
            <a:r>
              <a:rPr lang="de-DE" dirty="0" smtClean="0"/>
              <a:t>„Pädagogische Techniken“</a:t>
            </a:r>
          </a:p>
          <a:p>
            <a:r>
              <a:rPr lang="de-DE" sz="2800" dirty="0" smtClean="0"/>
              <a:t>„Betrachtung + Besprechung des kulturellen Hintergrunds der </a:t>
            </a:r>
            <a:r>
              <a:rPr lang="de-DE" sz="2800" dirty="0" err="1" smtClean="0"/>
              <a:t>Schüler_innen</a:t>
            </a:r>
            <a:r>
              <a:rPr lang="de-DE" sz="2800" dirty="0" smtClean="0"/>
              <a:t>. Kurze Einführung in die jeweiligen Sprachen, Familienstrukturen und kulturellen Gegebenheiten“</a:t>
            </a:r>
          </a:p>
          <a:p>
            <a:r>
              <a:rPr lang="de-DE" dirty="0" smtClean="0"/>
              <a:t>„Umgang mit Lehrkraft“</a:t>
            </a:r>
          </a:p>
          <a:p>
            <a:r>
              <a:rPr lang="de-DE" sz="2800" dirty="0" smtClean="0"/>
              <a:t>„Vorstellen von Materialien für den Unterricht (insbes. Fachlich Mathe)“</a:t>
            </a:r>
          </a:p>
          <a:p>
            <a:r>
              <a:rPr lang="de-DE" dirty="0" smtClean="0"/>
              <a:t>„Mich würde ein Seminar zum Projekt ‚PROMT‘ interessieren.““</a:t>
            </a:r>
          </a:p>
          <a:p>
            <a:r>
              <a:rPr lang="de-DE" sz="2800" dirty="0" smtClean="0"/>
              <a:t>„Umgang mit Konflikten unter den Schüler/Innen (Rassismus untereinander, politische Einstellungen </a:t>
            </a:r>
            <a:r>
              <a:rPr lang="de-DE" sz="2800" dirty="0" smtClean="0">
                <a:sym typeface="Wingdings" panose="05000000000000000000" pitchFamily="2" charset="2"/>
              </a:rPr>
              <a:t> Hautfarbe, Thema Kurden/Kurdistan, …)“</a:t>
            </a:r>
          </a:p>
          <a:p>
            <a:r>
              <a:rPr lang="de-DE" dirty="0" smtClean="0">
                <a:sym typeface="Wingdings" panose="05000000000000000000" pitchFamily="2" charset="2"/>
              </a:rPr>
              <a:t>„Umgang mit Schülern/Schülerinnen, auf kultureller Ebene (kulturelle Unterschiede)  auch bei Problemen“</a:t>
            </a:r>
          </a:p>
          <a:p>
            <a:r>
              <a:rPr lang="de-DE" dirty="0" smtClean="0">
                <a:sym typeface="Wingdings" panose="05000000000000000000" pitchFamily="2" charset="2"/>
              </a:rPr>
              <a:t>„Pädagogik“</a:t>
            </a:r>
          </a:p>
          <a:p>
            <a:r>
              <a:rPr lang="de-DE" dirty="0" smtClean="0">
                <a:sym typeface="Wingdings" panose="05000000000000000000" pitchFamily="2" charset="2"/>
              </a:rPr>
              <a:t>„Konkrete Beispiele (wie in Ordnern) mehr besprechen“</a:t>
            </a:r>
          </a:p>
          <a:p>
            <a:r>
              <a:rPr lang="de-DE" dirty="0" smtClean="0">
                <a:sym typeface="Wingdings" panose="05000000000000000000" pitchFamily="2" charset="2"/>
              </a:rPr>
              <a:t>„Tipps &amp; Tricks, wie man mit traumatisierten Kindern oder problematischen Situationen umzugehen hat.“</a:t>
            </a:r>
          </a:p>
          <a:p>
            <a:r>
              <a:rPr lang="de-DE" dirty="0" smtClean="0">
                <a:sym typeface="Wingdings" panose="05000000000000000000" pitchFamily="2" charset="2"/>
              </a:rPr>
              <a:t>„Arbeit mit traumatisierten Kindern (habe dies in der Arbeit häufiger)“</a:t>
            </a:r>
          </a:p>
          <a:p>
            <a:r>
              <a:rPr lang="de-DE" dirty="0" smtClean="0">
                <a:sym typeface="Wingdings" panose="05000000000000000000" pitchFamily="2" charset="2"/>
              </a:rPr>
              <a:t>„Methoden für den Unterricht bzw. Tutorium“</a:t>
            </a:r>
          </a:p>
          <a:p>
            <a:r>
              <a:rPr lang="de-DE" dirty="0" smtClean="0">
                <a:sym typeface="Wingdings" panose="05000000000000000000" pitchFamily="2" charset="2"/>
              </a:rPr>
              <a:t>„Wie motiviert man Kinder (zu schreiben, lesen, sprechen …)?“</a:t>
            </a:r>
          </a:p>
          <a:p>
            <a:r>
              <a:rPr lang="de-DE" dirty="0" smtClean="0">
                <a:sym typeface="Wingdings" panose="05000000000000000000" pitchFamily="2" charset="2"/>
              </a:rPr>
              <a:t>„Wie geht man mit Lehrkräften um, die selbst keine Kontrolle über die Klasse haben?“</a:t>
            </a:r>
          </a:p>
          <a:p>
            <a:r>
              <a:rPr lang="de-DE" dirty="0" smtClean="0">
                <a:sym typeface="Wingdings" panose="05000000000000000000" pitchFamily="2" charset="2"/>
              </a:rPr>
              <a:t>„Was macht man mit sehr motivierten Kindern, die ständig alle Aufmerksamkeit für sich beanspruchen?“</a:t>
            </a:r>
          </a:p>
          <a:p>
            <a:r>
              <a:rPr lang="de-DE" dirty="0" smtClean="0">
                <a:sym typeface="Wingdings" panose="05000000000000000000" pitchFamily="2" charset="2"/>
              </a:rPr>
              <a:t>„Möglichkeiten, sein eigenes Projekt zu veranstalten (innerhalb der Klassen)“</a:t>
            </a:r>
          </a:p>
          <a:p>
            <a:endParaRPr lang="de-DE" dirty="0" smtClean="0">
              <a:sym typeface="Wingdings" panose="05000000000000000000" pitchFamily="2" charset="2"/>
            </a:endParaRPr>
          </a:p>
          <a:p>
            <a:endParaRPr lang="de-DE" sz="2800" dirty="0"/>
          </a:p>
          <a:p>
            <a:pPr lvl="1" fontAlgn="base"/>
            <a:endParaRPr lang="de-DE" dirty="0"/>
          </a:p>
        </p:txBody>
      </p:sp>
      <p:sp>
        <p:nvSpPr>
          <p:cNvPr id="5" name="Fußzeilenplatzhalter 4"/>
          <p:cNvSpPr>
            <a:spLocks noGrp="1"/>
          </p:cNvSpPr>
          <p:nvPr>
            <p:ph type="ftr" sz="quarter" idx="11"/>
          </p:nvPr>
        </p:nvSpPr>
        <p:spPr/>
        <p:txBody>
          <a:bodyPr/>
          <a:lstStyle/>
          <a:p>
            <a:r>
              <a:rPr lang="de-DE" dirty="0"/>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buFont typeface="+mj-lt"/>
              <a:buAutoNum type="arabicParenR"/>
            </a:pPr>
            <a:endParaRPr lang="de-DE" dirty="0"/>
          </a:p>
        </p:txBody>
      </p:sp>
    </p:spTree>
    <p:extLst>
      <p:ext uri="{BB962C8B-B14F-4D97-AF65-F5344CB8AC3E}">
        <p14:creationId xmlns:p14="http://schemas.microsoft.com/office/powerpoint/2010/main" val="12635634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168400"/>
            <a:ext cx="10739284" cy="633284"/>
          </a:xfrm>
        </p:spPr>
        <p:txBody>
          <a:bodyPr>
            <a:noAutofit/>
          </a:bodyPr>
          <a:lstStyle/>
          <a:p>
            <a:r>
              <a:rPr lang="de-DE" sz="3600" b="1" dirty="0"/>
              <a:t>Generelle Anregungen/Verbesserungsvorschläge</a:t>
            </a:r>
          </a:p>
        </p:txBody>
      </p:sp>
      <p:sp>
        <p:nvSpPr>
          <p:cNvPr id="3" name="Inhaltsplatzhalter 2"/>
          <p:cNvSpPr>
            <a:spLocks noGrp="1"/>
          </p:cNvSpPr>
          <p:nvPr>
            <p:ph idx="1"/>
          </p:nvPr>
        </p:nvSpPr>
        <p:spPr>
          <a:xfrm>
            <a:off x="838200" y="1890346"/>
            <a:ext cx="10947400" cy="4831129"/>
          </a:xfrm>
        </p:spPr>
        <p:txBody>
          <a:bodyPr>
            <a:noAutofit/>
          </a:bodyPr>
          <a:lstStyle/>
          <a:p>
            <a:r>
              <a:rPr lang="de-DE" sz="1200" u="sng" dirty="0"/>
              <a:t>Originalitem</a:t>
            </a:r>
            <a:r>
              <a:rPr lang="de-DE" sz="1200" dirty="0"/>
              <a:t>: Hast du weitere Anregungen/Verbesserungsvorschläge (entweder zu diesem Seminar oder zu dem generellen Seminarangebot des </a:t>
            </a:r>
            <a:r>
              <a:rPr lang="de-DE" sz="1200" dirty="0" smtClean="0"/>
              <a:t>FIB)?</a:t>
            </a:r>
            <a:endParaRPr lang="de-DE" sz="1200" dirty="0"/>
          </a:p>
          <a:p>
            <a:endParaRPr lang="de-DE" sz="1200" b="1" dirty="0"/>
          </a:p>
          <a:p>
            <a:r>
              <a:rPr lang="de-DE" sz="1200" dirty="0"/>
              <a:t>„Vielleicht könnte das Seminar 1 Stunde länger sein. Dann könnte man etwas mehr schaffen und wäre etwas entspannter. Viel länger sollte es aber nicht sein.“</a:t>
            </a:r>
          </a:p>
          <a:p>
            <a:r>
              <a:rPr lang="de-DE" sz="1200" dirty="0"/>
              <a:t>„War alles super schön und danke für das Essen ;)“</a:t>
            </a:r>
          </a:p>
          <a:p>
            <a:r>
              <a:rPr lang="de-DE" sz="1200" dirty="0"/>
              <a:t>„Mehr praxisbezogen? </a:t>
            </a:r>
            <a:r>
              <a:rPr lang="de-DE" sz="1200" dirty="0">
                <a:sym typeface="Wingdings" panose="05000000000000000000" pitchFamily="2" charset="2"/>
              </a:rPr>
              <a:t> also noch mehr Beispiele, was auf uns zukommen kann  vielleicht ganz genaue, detaillierte Extrembeispiele?“</a:t>
            </a:r>
          </a:p>
          <a:p>
            <a:r>
              <a:rPr lang="de-DE" sz="1200" dirty="0">
                <a:sym typeface="Wingdings" panose="05000000000000000000" pitchFamily="2" charset="2"/>
              </a:rPr>
              <a:t>„Mehr Hilfestellung für ‚Nicht-</a:t>
            </a:r>
            <a:r>
              <a:rPr lang="de-DE" sz="1200" dirty="0" err="1">
                <a:sym typeface="Wingdings" panose="05000000000000000000" pitchFamily="2" charset="2"/>
              </a:rPr>
              <a:t>LA‘er</a:t>
            </a:r>
            <a:r>
              <a:rPr lang="de-DE" sz="1200" dirty="0">
                <a:sym typeface="Wingdings" panose="05000000000000000000" pitchFamily="2" charset="2"/>
              </a:rPr>
              <a:t>“</a:t>
            </a:r>
          </a:p>
          <a:p>
            <a:r>
              <a:rPr lang="de-DE" sz="1200" dirty="0">
                <a:sym typeface="Wingdings" panose="05000000000000000000" pitchFamily="2" charset="2"/>
              </a:rPr>
              <a:t>„Generelle didaktische Seminare zu DAZ“</a:t>
            </a:r>
          </a:p>
          <a:p>
            <a:r>
              <a:rPr lang="de-DE" sz="1200" dirty="0">
                <a:sym typeface="Wingdings" panose="05000000000000000000" pitchFamily="2" charset="2"/>
              </a:rPr>
              <a:t>„Tolle Begleitung, danke!“</a:t>
            </a:r>
          </a:p>
          <a:p>
            <a:r>
              <a:rPr lang="de-DE" sz="1200" dirty="0">
                <a:sym typeface="Wingdings" panose="05000000000000000000" pitchFamily="2" charset="2"/>
              </a:rPr>
              <a:t>„Tipp zum Thema „Texte leichter machen/leichte Texte finden, die man mit </a:t>
            </a:r>
            <a:r>
              <a:rPr lang="de-DE" sz="1200" dirty="0" err="1">
                <a:sym typeface="Wingdings" panose="05000000000000000000" pitchFamily="2" charset="2"/>
              </a:rPr>
              <a:t>gefl</a:t>
            </a:r>
            <a:r>
              <a:rPr lang="de-DE" sz="1200" dirty="0">
                <a:sym typeface="Wingdings" panose="05000000000000000000" pitchFamily="2" charset="2"/>
              </a:rPr>
              <a:t>. Kindern lesen könnte: ‚Es gibt Bücher, die in ‚leichte Sprache‘ (also f. Menschen mit Lesebehinderung) umgeschrieben sind. Z. B, ‚</a:t>
            </a:r>
            <a:r>
              <a:rPr lang="de-DE" sz="1200" dirty="0" smtClean="0">
                <a:sym typeface="Wingdings" panose="05000000000000000000" pitchFamily="2" charset="2"/>
              </a:rPr>
              <a:t>Romeo </a:t>
            </a:r>
            <a:r>
              <a:rPr lang="de-DE" sz="1200" dirty="0">
                <a:sym typeface="Wingdings" panose="05000000000000000000" pitchFamily="2" charset="2"/>
              </a:rPr>
              <a:t>u. Julia‘ oder auch ‚Ziemlich beste Freunde‘.“</a:t>
            </a:r>
          </a:p>
          <a:p>
            <a:r>
              <a:rPr lang="de-DE" sz="1200" dirty="0">
                <a:sym typeface="Wingdings" panose="05000000000000000000" pitchFamily="2" charset="2"/>
              </a:rPr>
              <a:t>„Hätten wir mehr Zeit gehabt, wäre es schön gewesen, wenn wir noch mehr in Interaktion gekommen wären :-)“</a:t>
            </a:r>
          </a:p>
          <a:p>
            <a:r>
              <a:rPr lang="de-DE" sz="1200" dirty="0">
                <a:sym typeface="Wingdings" panose="05000000000000000000" pitchFamily="2" charset="2"/>
              </a:rPr>
              <a:t>„Wenn möglich, wäre eine mehrfach Besetzung in den IFKs super“</a:t>
            </a:r>
          </a:p>
          <a:p>
            <a:r>
              <a:rPr lang="de-DE" sz="1200" dirty="0">
                <a:sym typeface="Wingdings" panose="05000000000000000000" pitchFamily="2" charset="2"/>
              </a:rPr>
              <a:t>„Möglicherweise gemeinsame Teilnahme Tutor/Lehrer am Seminar“</a:t>
            </a:r>
          </a:p>
          <a:p>
            <a:r>
              <a:rPr lang="de-DE" sz="1200" dirty="0">
                <a:sym typeface="Wingdings" panose="05000000000000000000" pitchFamily="2" charset="2"/>
              </a:rPr>
              <a:t>„Mehr Fallbeispiele“</a:t>
            </a:r>
          </a:p>
          <a:p>
            <a:r>
              <a:rPr lang="de-DE" sz="1200" dirty="0">
                <a:sym typeface="Wingdings" panose="05000000000000000000" pitchFamily="2" charset="2"/>
              </a:rPr>
              <a:t>„Eventuell eine weitere praktische Aufgabe</a:t>
            </a:r>
            <a:r>
              <a:rPr lang="de-DE" sz="1200" dirty="0" smtClean="0">
                <a:sym typeface="Wingdings" panose="05000000000000000000" pitchFamily="2" charset="2"/>
              </a:rPr>
              <a:t>“</a:t>
            </a:r>
            <a:endParaRPr lang="de-DE" sz="1200" dirty="0"/>
          </a:p>
        </p:txBody>
      </p:sp>
      <p:sp>
        <p:nvSpPr>
          <p:cNvPr id="5" name="Fußzeilenplatzhalter 4"/>
          <p:cNvSpPr>
            <a:spLocks noGrp="1"/>
          </p:cNvSpPr>
          <p:nvPr>
            <p:ph type="ftr" sz="quarter" idx="11"/>
          </p:nvPr>
        </p:nvSpPr>
        <p:spPr/>
        <p:txBody>
          <a:bodyPr/>
          <a:lstStyle/>
          <a:p>
            <a:r>
              <a:rPr lang="de-DE" dirty="0"/>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buFont typeface="+mj-lt"/>
              <a:buAutoNum type="arabicParenR"/>
            </a:pPr>
            <a:endParaRPr lang="de-DE" dirty="0"/>
          </a:p>
        </p:txBody>
      </p:sp>
    </p:spTree>
    <p:extLst>
      <p:ext uri="{BB962C8B-B14F-4D97-AF65-F5344CB8AC3E}">
        <p14:creationId xmlns:p14="http://schemas.microsoft.com/office/powerpoint/2010/main" val="8206027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lstStyle/>
          <a:p>
            <a:r>
              <a:rPr lang="de-DE" b="1" dirty="0"/>
              <a:t>Inhalt</a:t>
            </a:r>
          </a:p>
        </p:txBody>
      </p:sp>
      <p:sp>
        <p:nvSpPr>
          <p:cNvPr id="3" name="Inhaltsplatzhalter 2"/>
          <p:cNvSpPr>
            <a:spLocks noGrp="1"/>
          </p:cNvSpPr>
          <p:nvPr>
            <p:ph idx="1"/>
          </p:nvPr>
        </p:nvSpPr>
        <p:spPr>
          <a:xfrm>
            <a:off x="838200" y="1825625"/>
            <a:ext cx="10947400" cy="4341811"/>
          </a:xfrm>
        </p:spPr>
        <p:txBody>
          <a:bodyPr vert="horz" lIns="91440" tIns="45720" rIns="91440" bIns="45720" rtlCol="0" anchor="t">
            <a:normAutofit fontScale="92500" lnSpcReduction="20000"/>
          </a:bodyPr>
          <a:lstStyle/>
          <a:p>
            <a:r>
              <a:rPr lang="de-DE" dirty="0"/>
              <a:t>Ergebnisse der geschlossenen Fragen</a:t>
            </a:r>
          </a:p>
          <a:p>
            <a:pPr lvl="1"/>
            <a:r>
              <a:rPr lang="de-DE" dirty="0"/>
              <a:t>Vorbereitung auf die </a:t>
            </a:r>
            <a:r>
              <a:rPr lang="de-DE" dirty="0" err="1"/>
              <a:t>TutorInnentätigkeit</a:t>
            </a:r>
            <a:endParaRPr lang="de-DE" dirty="0"/>
          </a:p>
          <a:p>
            <a:pPr lvl="1"/>
            <a:r>
              <a:rPr lang="de-DE" dirty="0"/>
              <a:t>Zeitlicher Umfang</a:t>
            </a:r>
          </a:p>
          <a:p>
            <a:pPr lvl="1"/>
            <a:r>
              <a:rPr lang="de-DE" dirty="0"/>
              <a:t>Weiterempfehlung an andere </a:t>
            </a:r>
            <a:r>
              <a:rPr lang="de-DE" dirty="0" err="1"/>
              <a:t>TutorInnen</a:t>
            </a:r>
            <a:endParaRPr lang="de-DE" dirty="0"/>
          </a:p>
          <a:p>
            <a:endParaRPr lang="de-DE" dirty="0"/>
          </a:p>
          <a:p>
            <a:r>
              <a:rPr lang="de-DE" dirty="0"/>
              <a:t>Ergebnisse der offenen Fragen</a:t>
            </a:r>
          </a:p>
          <a:p>
            <a:pPr lvl="1"/>
            <a:r>
              <a:rPr lang="de-DE" dirty="0"/>
              <a:t>Besonders gute Inhalte/Aspekte</a:t>
            </a:r>
          </a:p>
          <a:p>
            <a:pPr lvl="1"/>
            <a:r>
              <a:rPr lang="de-DE" dirty="0"/>
              <a:t>Weniger gute Inhalte/Aspekte</a:t>
            </a:r>
          </a:p>
          <a:p>
            <a:pPr lvl="1"/>
            <a:r>
              <a:rPr lang="de-DE" dirty="0"/>
              <a:t>Gesamtbewertung</a:t>
            </a:r>
          </a:p>
          <a:p>
            <a:pPr lvl="1"/>
            <a:r>
              <a:rPr lang="de-DE" dirty="0"/>
              <a:t>Ergänzungspotenziale </a:t>
            </a:r>
          </a:p>
          <a:p>
            <a:pPr lvl="1"/>
            <a:r>
              <a:rPr lang="de-DE" dirty="0"/>
              <a:t>Weniger wichtige Inhalte </a:t>
            </a:r>
          </a:p>
          <a:p>
            <a:pPr lvl="1"/>
            <a:r>
              <a:rPr lang="de-DE" dirty="0"/>
              <a:t>Interesse an weiteren Seminaren</a:t>
            </a:r>
          </a:p>
          <a:p>
            <a:pPr lvl="1"/>
            <a:r>
              <a:rPr lang="de-DE" dirty="0"/>
              <a:t>Generelle Anregungen/Verbesserungsvorschläge</a:t>
            </a:r>
          </a:p>
        </p:txBody>
      </p:sp>
      <p:sp>
        <p:nvSpPr>
          <p:cNvPr id="5" name="Fußzeilenplatzhalter 4"/>
          <p:cNvSpPr>
            <a:spLocks noGrp="1"/>
          </p:cNvSpPr>
          <p:nvPr>
            <p:ph type="ftr" sz="quarter" idx="11"/>
          </p:nvPr>
        </p:nvSpPr>
        <p:spPr/>
        <p:txBody>
          <a:bodyPr/>
          <a:lstStyle/>
          <a:p>
            <a:r>
              <a:rPr lang="de-DE"/>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arenR"/>
            </a:pPr>
            <a:endParaRPr lang="de-DE"/>
          </a:p>
        </p:txBody>
      </p:sp>
    </p:spTree>
    <p:extLst>
      <p:ext uri="{BB962C8B-B14F-4D97-AF65-F5344CB8AC3E}">
        <p14:creationId xmlns:p14="http://schemas.microsoft.com/office/powerpoint/2010/main" val="26130117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4631" y="2993608"/>
            <a:ext cx="10515600" cy="770353"/>
          </a:xfrm>
        </p:spPr>
        <p:txBody>
          <a:bodyPr>
            <a:noAutofit/>
          </a:bodyPr>
          <a:lstStyle/>
          <a:p>
            <a:pPr algn="ctr"/>
            <a:r>
              <a:rPr lang="de-DE" sz="5400" b="1" dirty="0"/>
              <a:t>Ergebnisse der geschlossenen Fragen</a:t>
            </a:r>
          </a:p>
        </p:txBody>
      </p:sp>
      <p:sp>
        <p:nvSpPr>
          <p:cNvPr id="5" name="Fußzeilenplatzhalter 4"/>
          <p:cNvSpPr>
            <a:spLocks noGrp="1"/>
          </p:cNvSpPr>
          <p:nvPr>
            <p:ph type="ftr" sz="quarter" idx="11"/>
          </p:nvPr>
        </p:nvSpPr>
        <p:spPr/>
        <p:txBody>
          <a:bodyPr/>
          <a:lstStyle/>
          <a:p>
            <a:r>
              <a:rPr lang="de-DE"/>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arenR"/>
            </a:pPr>
            <a:endParaRPr lang="de-DE"/>
          </a:p>
        </p:txBody>
      </p:sp>
    </p:spTree>
    <p:extLst>
      <p:ext uri="{BB962C8B-B14F-4D97-AF65-F5344CB8AC3E}">
        <p14:creationId xmlns:p14="http://schemas.microsoft.com/office/powerpoint/2010/main" val="1889976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normAutofit fontScale="90000"/>
          </a:bodyPr>
          <a:lstStyle/>
          <a:p>
            <a:r>
              <a:rPr lang="de-DE" b="1" dirty="0"/>
              <a:t>Vorbereitung auf die </a:t>
            </a:r>
            <a:r>
              <a:rPr lang="de-DE" b="1" dirty="0" err="1"/>
              <a:t>TutorInnentätigkeit</a:t>
            </a:r>
            <a:r>
              <a:rPr lang="de-DE" b="1" dirty="0"/>
              <a:t> </a:t>
            </a:r>
          </a:p>
        </p:txBody>
      </p:sp>
      <p:sp>
        <p:nvSpPr>
          <p:cNvPr id="5" name="Fußzeilenplatzhalter 4"/>
          <p:cNvSpPr>
            <a:spLocks noGrp="1"/>
          </p:cNvSpPr>
          <p:nvPr>
            <p:ph type="ftr" sz="quarter" idx="11"/>
          </p:nvPr>
        </p:nvSpPr>
        <p:spPr/>
        <p:txBody>
          <a:bodyPr/>
          <a:lstStyle/>
          <a:p>
            <a:r>
              <a:rPr lang="de-DE"/>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arenR"/>
            </a:pPr>
            <a:endParaRPr lang="de-DE"/>
          </a:p>
        </p:txBody>
      </p:sp>
      <p:graphicFrame>
        <p:nvGraphicFramePr>
          <p:cNvPr id="7" name="Inhaltsplatzhalter 6">
            <a:extLst>
              <a:ext uri="{FF2B5EF4-FFF2-40B4-BE49-F238E27FC236}">
                <a16:creationId xmlns:a16="http://schemas.microsoft.com/office/drawing/2014/main" id="{09120603-02EB-49C9-810F-300914906168}"/>
              </a:ext>
            </a:extLst>
          </p:cNvPr>
          <p:cNvGraphicFramePr>
            <a:graphicFrameLocks noGrp="1"/>
          </p:cNvGraphicFramePr>
          <p:nvPr>
            <p:ph idx="1"/>
            <p:extLst>
              <p:ext uri="{D42A27DB-BD31-4B8C-83A1-F6EECF244321}">
                <p14:modId xmlns:p14="http://schemas.microsoft.com/office/powerpoint/2010/main" val="3860938566"/>
              </p:ext>
            </p:extLst>
          </p:nvPr>
        </p:nvGraphicFramePr>
        <p:xfrm>
          <a:off x="101878" y="1801684"/>
          <a:ext cx="11850635" cy="49197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Diagramm 7">
            <a:extLst>
              <a:ext uri="{FF2B5EF4-FFF2-40B4-BE49-F238E27FC236}">
                <a16:creationId xmlns:a16="http://schemas.microsoft.com/office/drawing/2014/main" id="{09120603-02EB-49C9-810F-300914906168}"/>
              </a:ext>
            </a:extLst>
          </p:cNvPr>
          <p:cNvGraphicFramePr>
            <a:graphicFrameLocks/>
          </p:cNvGraphicFramePr>
          <p:nvPr>
            <p:extLst>
              <p:ext uri="{D42A27DB-BD31-4B8C-83A1-F6EECF244321}">
                <p14:modId xmlns:p14="http://schemas.microsoft.com/office/powerpoint/2010/main" val="862776794"/>
              </p:ext>
            </p:extLst>
          </p:nvPr>
        </p:nvGraphicFramePr>
        <p:xfrm>
          <a:off x="101879" y="1825625"/>
          <a:ext cx="7810479" cy="5325961"/>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feld 2"/>
          <p:cNvSpPr txBox="1"/>
          <p:nvPr/>
        </p:nvSpPr>
        <p:spPr>
          <a:xfrm>
            <a:off x="7078106" y="2558300"/>
            <a:ext cx="4402182" cy="335476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de-DE" sz="2000" u="sng" dirty="0">
                <a:solidFill>
                  <a:srgbClr val="000000"/>
                </a:solidFill>
              </a:rPr>
              <a:t>Originalitem</a:t>
            </a:r>
            <a:r>
              <a:rPr lang="de-DE" sz="2000" dirty="0">
                <a:solidFill>
                  <a:srgbClr val="000000"/>
                </a:solidFill>
              </a:rPr>
              <a:t>: Ich fühle mich durch das </a:t>
            </a:r>
            <a:r>
              <a:rPr lang="de-DE" sz="2000" dirty="0" err="1">
                <a:solidFill>
                  <a:srgbClr val="000000"/>
                </a:solidFill>
              </a:rPr>
              <a:t>NeututorInnen­seminar</a:t>
            </a:r>
            <a:r>
              <a:rPr lang="de-DE" sz="2000" dirty="0">
                <a:solidFill>
                  <a:srgbClr val="000000"/>
                </a:solidFill>
              </a:rPr>
              <a:t> gut auf mein Engagement als Tutor/in vorbereitet.</a:t>
            </a:r>
          </a:p>
          <a:p>
            <a:pPr marL="285750" indent="-285750">
              <a:buFont typeface="Arial" panose="020B0604020202020204" pitchFamily="34" charset="0"/>
              <a:buChar char="•"/>
            </a:pPr>
            <a:endParaRPr lang="de-DE" sz="2000" dirty="0" smtClean="0">
              <a:solidFill>
                <a:srgbClr val="000000"/>
              </a:solidFill>
            </a:endParaRPr>
          </a:p>
          <a:p>
            <a:pPr marL="285750" indent="-285750">
              <a:buFont typeface="Arial" panose="020B0604020202020204" pitchFamily="34" charset="0"/>
              <a:buChar char="•"/>
            </a:pPr>
            <a:r>
              <a:rPr lang="de-DE" sz="2000" dirty="0" smtClean="0">
                <a:solidFill>
                  <a:srgbClr val="000000"/>
                </a:solidFill>
              </a:rPr>
              <a:t>Die </a:t>
            </a:r>
            <a:r>
              <a:rPr lang="de-DE" sz="2000" dirty="0">
                <a:solidFill>
                  <a:srgbClr val="000000"/>
                </a:solidFill>
              </a:rPr>
              <a:t>meisten </a:t>
            </a:r>
            <a:r>
              <a:rPr lang="de-DE" sz="2000" dirty="0" err="1">
                <a:solidFill>
                  <a:srgbClr val="000000"/>
                </a:solidFill>
              </a:rPr>
              <a:t>TutorInnen</a:t>
            </a:r>
            <a:r>
              <a:rPr lang="de-DE" sz="2000" dirty="0">
                <a:solidFill>
                  <a:srgbClr val="000000"/>
                </a:solidFill>
              </a:rPr>
              <a:t> fühlen sich durch das Seminar gut auf ihre </a:t>
            </a:r>
            <a:r>
              <a:rPr lang="de-DE" sz="2000" dirty="0" err="1">
                <a:solidFill>
                  <a:srgbClr val="000000"/>
                </a:solidFill>
              </a:rPr>
              <a:t>TutorInnentätigkeit</a:t>
            </a:r>
            <a:r>
              <a:rPr lang="de-DE" sz="2000" dirty="0">
                <a:solidFill>
                  <a:srgbClr val="000000"/>
                </a:solidFill>
              </a:rPr>
              <a:t> vorbereitet.</a:t>
            </a:r>
          </a:p>
          <a:p>
            <a:pPr marL="285750" indent="-285750">
              <a:buFont typeface="Arial" panose="020B0604020202020204" pitchFamily="34" charset="0"/>
              <a:buChar char="•"/>
            </a:pPr>
            <a:endParaRPr lang="de-DE" sz="2000" dirty="0">
              <a:solidFill>
                <a:srgbClr val="000000"/>
              </a:solidFill>
            </a:endParaRPr>
          </a:p>
          <a:p>
            <a:pPr marL="285750" indent="-285750">
              <a:buFont typeface="Arial" panose="020B0604020202020204" pitchFamily="34" charset="0"/>
              <a:buChar char="•"/>
            </a:pPr>
            <a:endParaRPr lang="de-DE" sz="1600" dirty="0">
              <a:solidFill>
                <a:srgbClr val="000000"/>
              </a:solidFill>
            </a:endParaRPr>
          </a:p>
          <a:p>
            <a:pPr marL="285750" indent="-285750">
              <a:buFont typeface="Arial" panose="020B0604020202020204" pitchFamily="34" charset="0"/>
              <a:buChar char="•"/>
            </a:pPr>
            <a:endParaRPr lang="de-DE" sz="1600" dirty="0">
              <a:solidFill>
                <a:srgbClr val="000000"/>
              </a:solidFill>
              <a:latin typeface="Cambria"/>
            </a:endParaRPr>
          </a:p>
        </p:txBody>
      </p:sp>
      <p:graphicFrame>
        <p:nvGraphicFramePr>
          <p:cNvPr id="11" name="Diagramm 10">
            <a:extLst>
              <a:ext uri="{FF2B5EF4-FFF2-40B4-BE49-F238E27FC236}">
                <a16:creationId xmlns:a16="http://schemas.microsoft.com/office/drawing/2014/main" id="{35F7F2BA-5DA0-4157-AC48-72C77FAF25BD}"/>
              </a:ext>
            </a:extLst>
          </p:cNvPr>
          <p:cNvGraphicFramePr/>
          <p:nvPr>
            <p:extLst>
              <p:ext uri="{D42A27DB-BD31-4B8C-83A1-F6EECF244321}">
                <p14:modId xmlns:p14="http://schemas.microsoft.com/office/powerpoint/2010/main" val="690947425"/>
              </p:ext>
            </p:extLst>
          </p:nvPr>
        </p:nvGraphicFramePr>
        <p:xfrm>
          <a:off x="1091382" y="2162138"/>
          <a:ext cx="5986724" cy="3896184"/>
        </p:xfrm>
        <a:graphic>
          <a:graphicData uri="http://schemas.openxmlformats.org/drawingml/2006/chart">
            <c:chart xmlns:c="http://schemas.openxmlformats.org/drawingml/2006/chart" xmlns:r="http://schemas.openxmlformats.org/officeDocument/2006/relationships" r:id="rId6"/>
          </a:graphicData>
        </a:graphic>
      </p:graphicFrame>
      <p:sp>
        <p:nvSpPr>
          <p:cNvPr id="12" name="Textfeld 11">
            <a:extLst>
              <a:ext uri="{FF2B5EF4-FFF2-40B4-BE49-F238E27FC236}">
                <a16:creationId xmlns:a16="http://schemas.microsoft.com/office/drawing/2014/main" id="{04A7B4A8-0494-4A2F-B1A2-FD04BD9EFC13}"/>
              </a:ext>
            </a:extLst>
          </p:cNvPr>
          <p:cNvSpPr txBox="1"/>
          <p:nvPr/>
        </p:nvSpPr>
        <p:spPr>
          <a:xfrm>
            <a:off x="8153400" y="6453032"/>
            <a:ext cx="3986948" cy="261610"/>
          </a:xfrm>
          <a:prstGeom prst="rect">
            <a:avLst/>
          </a:prstGeom>
          <a:noFill/>
        </p:spPr>
        <p:txBody>
          <a:bodyPr wrap="square" rtlCol="0">
            <a:spAutoFit/>
          </a:bodyPr>
          <a:lstStyle/>
          <a:p>
            <a:pPr algn="r"/>
            <a:r>
              <a:rPr lang="de-DE" sz="1100" dirty="0"/>
              <a:t>Basis sind die Angaben von </a:t>
            </a:r>
            <a:r>
              <a:rPr lang="de-DE" sz="1100" dirty="0" smtClean="0"/>
              <a:t>zwanzig </a:t>
            </a:r>
            <a:r>
              <a:rPr lang="de-DE" sz="1100" dirty="0" err="1" smtClean="0"/>
              <a:t>SeminarteilnehmerInnen</a:t>
            </a:r>
            <a:endParaRPr lang="de-DE" dirty="0"/>
          </a:p>
        </p:txBody>
      </p:sp>
    </p:spTree>
    <p:extLst>
      <p:ext uri="{BB962C8B-B14F-4D97-AF65-F5344CB8AC3E}">
        <p14:creationId xmlns:p14="http://schemas.microsoft.com/office/powerpoint/2010/main" val="34913712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normAutofit/>
          </a:bodyPr>
          <a:lstStyle/>
          <a:p>
            <a:r>
              <a:rPr lang="de-DE" b="1" dirty="0"/>
              <a:t>Zeitlicher Umfang  </a:t>
            </a:r>
          </a:p>
        </p:txBody>
      </p:sp>
      <p:sp>
        <p:nvSpPr>
          <p:cNvPr id="5" name="Fußzeilenplatzhalter 4"/>
          <p:cNvSpPr>
            <a:spLocks noGrp="1"/>
          </p:cNvSpPr>
          <p:nvPr>
            <p:ph type="ftr" sz="quarter" idx="11"/>
          </p:nvPr>
        </p:nvSpPr>
        <p:spPr/>
        <p:txBody>
          <a:bodyPr/>
          <a:lstStyle/>
          <a:p>
            <a:r>
              <a:rPr lang="de-DE"/>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arenR"/>
            </a:pPr>
            <a:endParaRPr lang="de-DE"/>
          </a:p>
        </p:txBody>
      </p:sp>
      <p:graphicFrame>
        <p:nvGraphicFramePr>
          <p:cNvPr id="7" name="Inhaltsplatzhalter 6">
            <a:extLst>
              <a:ext uri="{FF2B5EF4-FFF2-40B4-BE49-F238E27FC236}">
                <a16:creationId xmlns:a16="http://schemas.microsoft.com/office/drawing/2014/main" id="{09120603-02EB-49C9-810F-300914906168}"/>
              </a:ext>
            </a:extLst>
          </p:cNvPr>
          <p:cNvGraphicFramePr>
            <a:graphicFrameLocks noGrp="1"/>
          </p:cNvGraphicFramePr>
          <p:nvPr>
            <p:ph idx="1"/>
            <p:extLst>
              <p:ext uri="{D42A27DB-BD31-4B8C-83A1-F6EECF244321}">
                <p14:modId xmlns:p14="http://schemas.microsoft.com/office/powerpoint/2010/main" val="1738042459"/>
              </p:ext>
            </p:extLst>
          </p:nvPr>
        </p:nvGraphicFramePr>
        <p:xfrm>
          <a:off x="101878" y="1801684"/>
          <a:ext cx="11850635" cy="49197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Diagramm 7">
            <a:extLst>
              <a:ext uri="{FF2B5EF4-FFF2-40B4-BE49-F238E27FC236}">
                <a16:creationId xmlns:a16="http://schemas.microsoft.com/office/drawing/2014/main" id="{09120603-02EB-49C9-810F-300914906168}"/>
              </a:ext>
            </a:extLst>
          </p:cNvPr>
          <p:cNvGraphicFramePr>
            <a:graphicFrameLocks/>
          </p:cNvGraphicFramePr>
          <p:nvPr>
            <p:extLst>
              <p:ext uri="{D42A27DB-BD31-4B8C-83A1-F6EECF244321}">
                <p14:modId xmlns:p14="http://schemas.microsoft.com/office/powerpoint/2010/main" val="2341991589"/>
              </p:ext>
            </p:extLst>
          </p:nvPr>
        </p:nvGraphicFramePr>
        <p:xfrm>
          <a:off x="101879" y="1825625"/>
          <a:ext cx="7810479" cy="5325961"/>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feld 2"/>
          <p:cNvSpPr txBox="1"/>
          <p:nvPr/>
        </p:nvSpPr>
        <p:spPr>
          <a:xfrm>
            <a:off x="7078106" y="2558300"/>
            <a:ext cx="4402182" cy="304698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de-DE" sz="2000" u="sng" dirty="0">
                <a:solidFill>
                  <a:srgbClr val="000000"/>
                </a:solidFill>
              </a:rPr>
              <a:t>Originalitem</a:t>
            </a:r>
            <a:r>
              <a:rPr lang="de-DE" sz="2000" dirty="0">
                <a:solidFill>
                  <a:srgbClr val="000000"/>
                </a:solidFill>
              </a:rPr>
              <a:t>: Der zeitliche Umfang des </a:t>
            </a:r>
            <a:r>
              <a:rPr lang="de-DE" sz="2000" dirty="0" err="1">
                <a:solidFill>
                  <a:srgbClr val="000000"/>
                </a:solidFill>
              </a:rPr>
              <a:t>NeututorInnenseminars</a:t>
            </a:r>
            <a:r>
              <a:rPr lang="de-DE" sz="2000" dirty="0">
                <a:solidFill>
                  <a:srgbClr val="000000"/>
                </a:solidFill>
              </a:rPr>
              <a:t> war angemessen. </a:t>
            </a:r>
          </a:p>
          <a:p>
            <a:pPr marL="285750" indent="-285750">
              <a:buFont typeface="Arial" panose="020B0604020202020204" pitchFamily="34" charset="0"/>
              <a:buChar char="•"/>
            </a:pPr>
            <a:endParaRPr lang="de-DE" sz="2000" dirty="0" smtClean="0">
              <a:solidFill>
                <a:srgbClr val="000000"/>
              </a:solidFill>
            </a:endParaRPr>
          </a:p>
          <a:p>
            <a:pPr marL="285750" indent="-285750">
              <a:buFont typeface="Arial" panose="020B0604020202020204" pitchFamily="34" charset="0"/>
              <a:buChar char="•"/>
            </a:pPr>
            <a:r>
              <a:rPr lang="de-DE" sz="2000" dirty="0" smtClean="0">
                <a:solidFill>
                  <a:srgbClr val="000000"/>
                </a:solidFill>
              </a:rPr>
              <a:t>Die </a:t>
            </a:r>
            <a:r>
              <a:rPr lang="de-DE" sz="2000" dirty="0">
                <a:solidFill>
                  <a:srgbClr val="000000"/>
                </a:solidFill>
              </a:rPr>
              <a:t>meisten </a:t>
            </a:r>
            <a:r>
              <a:rPr lang="de-DE" sz="2000" dirty="0" err="1">
                <a:solidFill>
                  <a:srgbClr val="000000"/>
                </a:solidFill>
              </a:rPr>
              <a:t>TutorInnen</a:t>
            </a:r>
            <a:r>
              <a:rPr lang="de-DE" sz="2000" dirty="0">
                <a:solidFill>
                  <a:srgbClr val="000000"/>
                </a:solidFill>
              </a:rPr>
              <a:t> empfinden den zeitlichen Umfang des Seminars als angemessen.</a:t>
            </a:r>
          </a:p>
          <a:p>
            <a:pPr marL="285750" indent="-285750">
              <a:buFont typeface="Arial" panose="020B0604020202020204" pitchFamily="34" charset="0"/>
              <a:buChar char="•"/>
            </a:pPr>
            <a:endParaRPr lang="de-DE" sz="2000" dirty="0">
              <a:solidFill>
                <a:srgbClr val="000000"/>
              </a:solidFill>
            </a:endParaRPr>
          </a:p>
          <a:p>
            <a:pPr marL="285750" indent="-285750">
              <a:buFont typeface="Arial" panose="020B0604020202020204" pitchFamily="34" charset="0"/>
              <a:buChar char="•"/>
            </a:pPr>
            <a:endParaRPr lang="de-DE" sz="1600" dirty="0">
              <a:solidFill>
                <a:srgbClr val="000000"/>
              </a:solidFill>
            </a:endParaRPr>
          </a:p>
          <a:p>
            <a:pPr marL="285750" indent="-285750">
              <a:buFont typeface="Arial" panose="020B0604020202020204" pitchFamily="34" charset="0"/>
              <a:buChar char="•"/>
            </a:pPr>
            <a:endParaRPr lang="de-DE" sz="1600" dirty="0">
              <a:solidFill>
                <a:srgbClr val="000000"/>
              </a:solidFill>
              <a:latin typeface="Cambria"/>
            </a:endParaRPr>
          </a:p>
        </p:txBody>
      </p:sp>
      <p:graphicFrame>
        <p:nvGraphicFramePr>
          <p:cNvPr id="11" name="Diagramm 10">
            <a:extLst>
              <a:ext uri="{FF2B5EF4-FFF2-40B4-BE49-F238E27FC236}">
                <a16:creationId xmlns:a16="http://schemas.microsoft.com/office/drawing/2014/main" id="{772E3132-69FF-40EC-9662-B241B28085A1}"/>
              </a:ext>
            </a:extLst>
          </p:cNvPr>
          <p:cNvGraphicFramePr/>
          <p:nvPr>
            <p:extLst>
              <p:ext uri="{D42A27DB-BD31-4B8C-83A1-F6EECF244321}">
                <p14:modId xmlns:p14="http://schemas.microsoft.com/office/powerpoint/2010/main" val="3239782755"/>
              </p:ext>
            </p:extLst>
          </p:nvPr>
        </p:nvGraphicFramePr>
        <p:xfrm>
          <a:off x="1091382" y="2162138"/>
          <a:ext cx="5986724" cy="3896184"/>
        </p:xfrm>
        <a:graphic>
          <a:graphicData uri="http://schemas.openxmlformats.org/drawingml/2006/chart">
            <c:chart xmlns:c="http://schemas.openxmlformats.org/drawingml/2006/chart" xmlns:r="http://schemas.openxmlformats.org/officeDocument/2006/relationships" r:id="rId6"/>
          </a:graphicData>
        </a:graphic>
      </p:graphicFrame>
      <p:sp>
        <p:nvSpPr>
          <p:cNvPr id="12" name="Textfeld 11">
            <a:extLst>
              <a:ext uri="{FF2B5EF4-FFF2-40B4-BE49-F238E27FC236}">
                <a16:creationId xmlns:a16="http://schemas.microsoft.com/office/drawing/2014/main" id="{04A7B4A8-0494-4A2F-B1A2-FD04BD9EFC13}"/>
              </a:ext>
            </a:extLst>
          </p:cNvPr>
          <p:cNvSpPr txBox="1"/>
          <p:nvPr/>
        </p:nvSpPr>
        <p:spPr>
          <a:xfrm>
            <a:off x="8153400" y="6453032"/>
            <a:ext cx="3986948" cy="261610"/>
          </a:xfrm>
          <a:prstGeom prst="rect">
            <a:avLst/>
          </a:prstGeom>
          <a:noFill/>
        </p:spPr>
        <p:txBody>
          <a:bodyPr wrap="square" rtlCol="0">
            <a:spAutoFit/>
          </a:bodyPr>
          <a:lstStyle/>
          <a:p>
            <a:pPr algn="r"/>
            <a:r>
              <a:rPr lang="de-DE" sz="1100" dirty="0"/>
              <a:t>Basis sind die Angaben von </a:t>
            </a:r>
            <a:r>
              <a:rPr lang="de-DE" sz="1100" dirty="0" smtClean="0"/>
              <a:t>zwanzig </a:t>
            </a:r>
            <a:r>
              <a:rPr lang="de-DE" sz="1100" dirty="0" err="1" smtClean="0"/>
              <a:t>SeminarteilnehmerInnen</a:t>
            </a:r>
            <a:endParaRPr lang="de-DE" dirty="0"/>
          </a:p>
        </p:txBody>
      </p:sp>
    </p:spTree>
    <p:extLst>
      <p:ext uri="{BB962C8B-B14F-4D97-AF65-F5344CB8AC3E}">
        <p14:creationId xmlns:p14="http://schemas.microsoft.com/office/powerpoint/2010/main" val="21376858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normAutofit/>
          </a:bodyPr>
          <a:lstStyle/>
          <a:p>
            <a:r>
              <a:rPr lang="de-DE" b="1" dirty="0"/>
              <a:t>Zeitlicher Umfang des Seminars </a:t>
            </a:r>
          </a:p>
        </p:txBody>
      </p:sp>
      <p:sp>
        <p:nvSpPr>
          <p:cNvPr id="5" name="Fußzeilenplatzhalter 4"/>
          <p:cNvSpPr>
            <a:spLocks noGrp="1"/>
          </p:cNvSpPr>
          <p:nvPr>
            <p:ph type="ftr" sz="quarter" idx="11"/>
          </p:nvPr>
        </p:nvSpPr>
        <p:spPr/>
        <p:txBody>
          <a:bodyPr/>
          <a:lstStyle/>
          <a:p>
            <a:r>
              <a:rPr lang="de-DE"/>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arenR"/>
            </a:pPr>
            <a:endParaRPr lang="de-DE"/>
          </a:p>
        </p:txBody>
      </p:sp>
      <p:graphicFrame>
        <p:nvGraphicFramePr>
          <p:cNvPr id="7" name="Inhaltsplatzhalter 6">
            <a:extLst>
              <a:ext uri="{FF2B5EF4-FFF2-40B4-BE49-F238E27FC236}">
                <a16:creationId xmlns:a16="http://schemas.microsoft.com/office/drawing/2014/main" id="{09120603-02EB-49C9-810F-300914906168}"/>
              </a:ext>
            </a:extLst>
          </p:cNvPr>
          <p:cNvGraphicFramePr>
            <a:graphicFrameLocks noGrp="1"/>
          </p:cNvGraphicFramePr>
          <p:nvPr>
            <p:ph idx="1"/>
            <p:extLst>
              <p:ext uri="{D42A27DB-BD31-4B8C-83A1-F6EECF244321}">
                <p14:modId xmlns:p14="http://schemas.microsoft.com/office/powerpoint/2010/main" val="1853969519"/>
              </p:ext>
            </p:extLst>
          </p:nvPr>
        </p:nvGraphicFramePr>
        <p:xfrm>
          <a:off x="101878" y="1801684"/>
          <a:ext cx="11850635" cy="49197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Diagramm 7">
            <a:extLst>
              <a:ext uri="{FF2B5EF4-FFF2-40B4-BE49-F238E27FC236}">
                <a16:creationId xmlns:a16="http://schemas.microsoft.com/office/drawing/2014/main" id="{09120603-02EB-49C9-810F-300914906168}"/>
              </a:ext>
            </a:extLst>
          </p:cNvPr>
          <p:cNvGraphicFramePr>
            <a:graphicFrameLocks/>
          </p:cNvGraphicFramePr>
          <p:nvPr>
            <p:extLst>
              <p:ext uri="{D42A27DB-BD31-4B8C-83A1-F6EECF244321}">
                <p14:modId xmlns:p14="http://schemas.microsoft.com/office/powerpoint/2010/main" val="2135464276"/>
              </p:ext>
            </p:extLst>
          </p:nvPr>
        </p:nvGraphicFramePr>
        <p:xfrm>
          <a:off x="101879" y="1825625"/>
          <a:ext cx="7810479" cy="5325961"/>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feld 2"/>
          <p:cNvSpPr txBox="1"/>
          <p:nvPr/>
        </p:nvSpPr>
        <p:spPr>
          <a:xfrm>
            <a:off x="7078106" y="2558300"/>
            <a:ext cx="4402182" cy="2739211"/>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de-DE" sz="2000" u="sng" dirty="0">
                <a:solidFill>
                  <a:srgbClr val="000000"/>
                </a:solidFill>
              </a:rPr>
              <a:t>Originalitem</a:t>
            </a:r>
            <a:r>
              <a:rPr lang="de-DE" sz="2000" dirty="0">
                <a:solidFill>
                  <a:srgbClr val="000000"/>
                </a:solidFill>
              </a:rPr>
              <a:t>: Das </a:t>
            </a:r>
            <a:r>
              <a:rPr lang="de-DE" sz="2000" dirty="0" err="1" smtClean="0">
                <a:solidFill>
                  <a:srgbClr val="000000"/>
                </a:solidFill>
              </a:rPr>
              <a:t>NeututorInnen</a:t>
            </a:r>
            <a:r>
              <a:rPr lang="de-DE" sz="2000" dirty="0" smtClean="0">
                <a:solidFill>
                  <a:srgbClr val="000000"/>
                </a:solidFill>
              </a:rPr>
              <a:t>-seminar </a:t>
            </a:r>
            <a:r>
              <a:rPr lang="de-DE" sz="2000" dirty="0">
                <a:solidFill>
                  <a:srgbClr val="000000"/>
                </a:solidFill>
              </a:rPr>
              <a:t>hätte länger sein können.  </a:t>
            </a:r>
          </a:p>
          <a:p>
            <a:pPr marL="285750" indent="-285750">
              <a:buFont typeface="Arial" panose="020B0604020202020204" pitchFamily="34" charset="0"/>
              <a:buChar char="•"/>
            </a:pPr>
            <a:endParaRPr lang="de-DE" sz="2000" dirty="0" smtClean="0">
              <a:solidFill>
                <a:srgbClr val="000000"/>
              </a:solidFill>
            </a:endParaRPr>
          </a:p>
          <a:p>
            <a:pPr marL="285750" indent="-285750">
              <a:buFont typeface="Arial" panose="020B0604020202020204" pitchFamily="34" charset="0"/>
              <a:buChar char="•"/>
            </a:pPr>
            <a:r>
              <a:rPr lang="de-DE" sz="2000" dirty="0" smtClean="0">
                <a:solidFill>
                  <a:srgbClr val="000000"/>
                </a:solidFill>
              </a:rPr>
              <a:t>Für </a:t>
            </a:r>
            <a:r>
              <a:rPr lang="de-DE" sz="2000" dirty="0">
                <a:solidFill>
                  <a:srgbClr val="000000"/>
                </a:solidFill>
              </a:rPr>
              <a:t>die meisten </a:t>
            </a:r>
            <a:r>
              <a:rPr lang="de-DE" sz="2000" dirty="0" err="1">
                <a:solidFill>
                  <a:srgbClr val="000000"/>
                </a:solidFill>
              </a:rPr>
              <a:t>TutorInnen</a:t>
            </a:r>
            <a:r>
              <a:rPr lang="de-DE" sz="2000" dirty="0">
                <a:solidFill>
                  <a:srgbClr val="000000"/>
                </a:solidFill>
              </a:rPr>
              <a:t> hätte das Seminar nicht </a:t>
            </a:r>
            <a:r>
              <a:rPr lang="de-DE" sz="2000" dirty="0" smtClean="0">
                <a:solidFill>
                  <a:srgbClr val="000000"/>
                </a:solidFill>
              </a:rPr>
              <a:t>unbedingt länger </a:t>
            </a:r>
            <a:r>
              <a:rPr lang="de-DE" sz="2000" dirty="0">
                <a:solidFill>
                  <a:srgbClr val="000000"/>
                </a:solidFill>
              </a:rPr>
              <a:t>sein </a:t>
            </a:r>
            <a:r>
              <a:rPr lang="de-DE" sz="2000" dirty="0" smtClean="0">
                <a:solidFill>
                  <a:srgbClr val="000000"/>
                </a:solidFill>
              </a:rPr>
              <a:t>sollen.</a:t>
            </a:r>
            <a:endParaRPr lang="de-DE" sz="2000" dirty="0">
              <a:solidFill>
                <a:srgbClr val="000000"/>
              </a:solidFill>
            </a:endParaRPr>
          </a:p>
          <a:p>
            <a:pPr marL="285750" indent="-285750">
              <a:buFont typeface="Arial" panose="020B0604020202020204" pitchFamily="34" charset="0"/>
              <a:buChar char="•"/>
            </a:pPr>
            <a:endParaRPr lang="de-DE" sz="2000" dirty="0">
              <a:solidFill>
                <a:srgbClr val="000000"/>
              </a:solidFill>
            </a:endParaRPr>
          </a:p>
          <a:p>
            <a:pPr marL="285750" indent="-285750">
              <a:buFont typeface="Arial" panose="020B0604020202020204" pitchFamily="34" charset="0"/>
              <a:buChar char="•"/>
            </a:pPr>
            <a:endParaRPr lang="de-DE" sz="1600" dirty="0">
              <a:solidFill>
                <a:srgbClr val="000000"/>
              </a:solidFill>
            </a:endParaRPr>
          </a:p>
          <a:p>
            <a:pPr marL="285750" indent="-285750">
              <a:buFont typeface="Arial" panose="020B0604020202020204" pitchFamily="34" charset="0"/>
              <a:buChar char="•"/>
            </a:pPr>
            <a:endParaRPr lang="de-DE" sz="1600" dirty="0">
              <a:solidFill>
                <a:srgbClr val="000000"/>
              </a:solidFill>
              <a:latin typeface="Cambria"/>
            </a:endParaRPr>
          </a:p>
        </p:txBody>
      </p:sp>
      <p:graphicFrame>
        <p:nvGraphicFramePr>
          <p:cNvPr id="11" name="Diagramm 10">
            <a:extLst>
              <a:ext uri="{FF2B5EF4-FFF2-40B4-BE49-F238E27FC236}">
                <a16:creationId xmlns:a16="http://schemas.microsoft.com/office/drawing/2014/main" id="{58BA7698-625A-4777-B55A-C35BACB5A723}"/>
              </a:ext>
            </a:extLst>
          </p:cNvPr>
          <p:cNvGraphicFramePr/>
          <p:nvPr>
            <p:extLst>
              <p:ext uri="{D42A27DB-BD31-4B8C-83A1-F6EECF244321}">
                <p14:modId xmlns:p14="http://schemas.microsoft.com/office/powerpoint/2010/main" val="2609615721"/>
              </p:ext>
            </p:extLst>
          </p:nvPr>
        </p:nvGraphicFramePr>
        <p:xfrm>
          <a:off x="1091382" y="2162138"/>
          <a:ext cx="5986724" cy="3896184"/>
        </p:xfrm>
        <a:graphic>
          <a:graphicData uri="http://schemas.openxmlformats.org/drawingml/2006/chart">
            <c:chart xmlns:c="http://schemas.openxmlformats.org/drawingml/2006/chart" xmlns:r="http://schemas.openxmlformats.org/officeDocument/2006/relationships" r:id="rId6"/>
          </a:graphicData>
        </a:graphic>
      </p:graphicFrame>
      <p:sp>
        <p:nvSpPr>
          <p:cNvPr id="12" name="Textfeld 11">
            <a:extLst>
              <a:ext uri="{FF2B5EF4-FFF2-40B4-BE49-F238E27FC236}">
                <a16:creationId xmlns:a16="http://schemas.microsoft.com/office/drawing/2014/main" id="{04A7B4A8-0494-4A2F-B1A2-FD04BD9EFC13}"/>
              </a:ext>
            </a:extLst>
          </p:cNvPr>
          <p:cNvSpPr txBox="1"/>
          <p:nvPr/>
        </p:nvSpPr>
        <p:spPr>
          <a:xfrm>
            <a:off x="8153400" y="6453032"/>
            <a:ext cx="3986948" cy="261610"/>
          </a:xfrm>
          <a:prstGeom prst="rect">
            <a:avLst/>
          </a:prstGeom>
          <a:noFill/>
        </p:spPr>
        <p:txBody>
          <a:bodyPr wrap="square" rtlCol="0">
            <a:spAutoFit/>
          </a:bodyPr>
          <a:lstStyle/>
          <a:p>
            <a:pPr algn="r"/>
            <a:r>
              <a:rPr lang="de-DE" sz="1100" dirty="0"/>
              <a:t>Basis sind die Angaben von </a:t>
            </a:r>
            <a:r>
              <a:rPr lang="de-DE" sz="1100" dirty="0" smtClean="0"/>
              <a:t>zwanzig </a:t>
            </a:r>
            <a:r>
              <a:rPr lang="de-DE" sz="1100" dirty="0" err="1" smtClean="0"/>
              <a:t>SeminarteilnehmerInnen</a:t>
            </a:r>
            <a:endParaRPr lang="de-DE" dirty="0"/>
          </a:p>
        </p:txBody>
      </p:sp>
    </p:spTree>
    <p:extLst>
      <p:ext uri="{BB962C8B-B14F-4D97-AF65-F5344CB8AC3E}">
        <p14:creationId xmlns:p14="http://schemas.microsoft.com/office/powerpoint/2010/main" val="33522939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normAutofit fontScale="90000"/>
          </a:bodyPr>
          <a:lstStyle/>
          <a:p>
            <a:r>
              <a:rPr lang="de-DE" b="1" dirty="0"/>
              <a:t>Weiterempfehlung an andere </a:t>
            </a:r>
            <a:r>
              <a:rPr lang="de-DE" b="1" dirty="0" err="1"/>
              <a:t>TutorInnen</a:t>
            </a:r>
            <a:endParaRPr lang="de-DE" b="1" dirty="0"/>
          </a:p>
        </p:txBody>
      </p:sp>
      <p:sp>
        <p:nvSpPr>
          <p:cNvPr id="5" name="Fußzeilenplatzhalter 4"/>
          <p:cNvSpPr>
            <a:spLocks noGrp="1"/>
          </p:cNvSpPr>
          <p:nvPr>
            <p:ph type="ftr" sz="quarter" idx="11"/>
          </p:nvPr>
        </p:nvSpPr>
        <p:spPr/>
        <p:txBody>
          <a:bodyPr/>
          <a:lstStyle/>
          <a:p>
            <a:r>
              <a:rPr lang="de-DE"/>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arenR"/>
            </a:pPr>
            <a:endParaRPr lang="de-DE"/>
          </a:p>
        </p:txBody>
      </p:sp>
      <p:graphicFrame>
        <p:nvGraphicFramePr>
          <p:cNvPr id="7" name="Inhaltsplatzhalter 6">
            <a:extLst>
              <a:ext uri="{FF2B5EF4-FFF2-40B4-BE49-F238E27FC236}">
                <a16:creationId xmlns:a16="http://schemas.microsoft.com/office/drawing/2014/main" id="{09120603-02EB-49C9-810F-300914906168}"/>
              </a:ext>
            </a:extLst>
          </p:cNvPr>
          <p:cNvGraphicFramePr>
            <a:graphicFrameLocks noGrp="1"/>
          </p:cNvGraphicFramePr>
          <p:nvPr>
            <p:ph idx="1"/>
            <p:extLst>
              <p:ext uri="{D42A27DB-BD31-4B8C-83A1-F6EECF244321}">
                <p14:modId xmlns:p14="http://schemas.microsoft.com/office/powerpoint/2010/main" val="2497341955"/>
              </p:ext>
            </p:extLst>
          </p:nvPr>
        </p:nvGraphicFramePr>
        <p:xfrm>
          <a:off x="101878" y="1801684"/>
          <a:ext cx="11850635" cy="491979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Diagramm 7">
            <a:extLst>
              <a:ext uri="{FF2B5EF4-FFF2-40B4-BE49-F238E27FC236}">
                <a16:creationId xmlns:a16="http://schemas.microsoft.com/office/drawing/2014/main" id="{09120603-02EB-49C9-810F-300914906168}"/>
              </a:ext>
            </a:extLst>
          </p:cNvPr>
          <p:cNvGraphicFramePr>
            <a:graphicFrameLocks/>
          </p:cNvGraphicFramePr>
          <p:nvPr>
            <p:extLst>
              <p:ext uri="{D42A27DB-BD31-4B8C-83A1-F6EECF244321}">
                <p14:modId xmlns:p14="http://schemas.microsoft.com/office/powerpoint/2010/main" val="2981570285"/>
              </p:ext>
            </p:extLst>
          </p:nvPr>
        </p:nvGraphicFramePr>
        <p:xfrm>
          <a:off x="101879" y="1825625"/>
          <a:ext cx="7810479" cy="5325961"/>
        </p:xfrm>
        <a:graphic>
          <a:graphicData uri="http://schemas.openxmlformats.org/drawingml/2006/chart">
            <c:chart xmlns:c="http://schemas.openxmlformats.org/drawingml/2006/chart" xmlns:r="http://schemas.openxmlformats.org/officeDocument/2006/relationships" r:id="rId5"/>
          </a:graphicData>
        </a:graphic>
      </p:graphicFrame>
      <p:sp>
        <p:nvSpPr>
          <p:cNvPr id="3" name="Textfeld 2"/>
          <p:cNvSpPr txBox="1"/>
          <p:nvPr/>
        </p:nvSpPr>
        <p:spPr>
          <a:xfrm>
            <a:off x="7078106" y="2558300"/>
            <a:ext cx="4402182" cy="304698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panose="020B0604020202020204" pitchFamily="34" charset="0"/>
              <a:buChar char="•"/>
            </a:pPr>
            <a:r>
              <a:rPr lang="de-DE" sz="2000" u="sng" dirty="0">
                <a:solidFill>
                  <a:srgbClr val="000000"/>
                </a:solidFill>
              </a:rPr>
              <a:t>Originalitem</a:t>
            </a:r>
            <a:r>
              <a:rPr lang="de-DE" sz="2000" dirty="0">
                <a:solidFill>
                  <a:srgbClr val="000000"/>
                </a:solidFill>
              </a:rPr>
              <a:t>: Ich würde das </a:t>
            </a:r>
            <a:r>
              <a:rPr lang="de-DE" sz="2000" dirty="0" err="1">
                <a:solidFill>
                  <a:srgbClr val="000000"/>
                </a:solidFill>
              </a:rPr>
              <a:t>NeututorInnenseminar</a:t>
            </a:r>
            <a:r>
              <a:rPr lang="de-DE" sz="2000" dirty="0">
                <a:solidFill>
                  <a:srgbClr val="000000"/>
                </a:solidFill>
              </a:rPr>
              <a:t> an andere </a:t>
            </a:r>
            <a:r>
              <a:rPr lang="de-DE" sz="2000" dirty="0" err="1">
                <a:solidFill>
                  <a:srgbClr val="000000"/>
                </a:solidFill>
              </a:rPr>
              <a:t>TutorInnen</a:t>
            </a:r>
            <a:r>
              <a:rPr lang="de-DE" sz="2000" dirty="0">
                <a:solidFill>
                  <a:srgbClr val="000000"/>
                </a:solidFill>
              </a:rPr>
              <a:t> weiterempfehlen.   </a:t>
            </a:r>
          </a:p>
          <a:p>
            <a:pPr marL="285750" indent="-285750">
              <a:buFont typeface="Arial" panose="020B0604020202020204" pitchFamily="34" charset="0"/>
              <a:buChar char="•"/>
            </a:pPr>
            <a:endParaRPr lang="de-DE" sz="2000" dirty="0" smtClean="0">
              <a:solidFill>
                <a:srgbClr val="000000"/>
              </a:solidFill>
            </a:endParaRPr>
          </a:p>
          <a:p>
            <a:pPr marL="285750" indent="-285750">
              <a:buFont typeface="Arial" panose="020B0604020202020204" pitchFamily="34" charset="0"/>
              <a:buChar char="•"/>
            </a:pPr>
            <a:r>
              <a:rPr lang="de-DE" sz="2000" dirty="0" smtClean="0">
                <a:solidFill>
                  <a:srgbClr val="000000"/>
                </a:solidFill>
              </a:rPr>
              <a:t>Die </a:t>
            </a:r>
            <a:r>
              <a:rPr lang="de-DE" sz="2000" dirty="0">
                <a:solidFill>
                  <a:srgbClr val="000000"/>
                </a:solidFill>
              </a:rPr>
              <a:t>meisten </a:t>
            </a:r>
            <a:r>
              <a:rPr lang="de-DE" sz="2000" dirty="0" err="1">
                <a:solidFill>
                  <a:srgbClr val="000000"/>
                </a:solidFill>
              </a:rPr>
              <a:t>TutorInnen</a:t>
            </a:r>
            <a:r>
              <a:rPr lang="de-DE" sz="2000" dirty="0">
                <a:solidFill>
                  <a:srgbClr val="000000"/>
                </a:solidFill>
              </a:rPr>
              <a:t> würden das </a:t>
            </a:r>
            <a:r>
              <a:rPr lang="de-DE" sz="2000" dirty="0" err="1">
                <a:solidFill>
                  <a:srgbClr val="000000"/>
                </a:solidFill>
              </a:rPr>
              <a:t>NeututorInnenseminar</a:t>
            </a:r>
            <a:r>
              <a:rPr lang="de-DE" sz="2000" dirty="0">
                <a:solidFill>
                  <a:srgbClr val="000000"/>
                </a:solidFill>
              </a:rPr>
              <a:t> an andere </a:t>
            </a:r>
            <a:r>
              <a:rPr lang="de-DE" sz="2000" dirty="0" err="1">
                <a:solidFill>
                  <a:srgbClr val="000000"/>
                </a:solidFill>
              </a:rPr>
              <a:t>TutorInnen</a:t>
            </a:r>
            <a:r>
              <a:rPr lang="de-DE" sz="2000" dirty="0">
                <a:solidFill>
                  <a:srgbClr val="000000"/>
                </a:solidFill>
              </a:rPr>
              <a:t> weiterempfehlen.</a:t>
            </a:r>
          </a:p>
          <a:p>
            <a:pPr marL="285750" indent="-285750">
              <a:buFont typeface="Arial" panose="020B0604020202020204" pitchFamily="34" charset="0"/>
              <a:buChar char="•"/>
            </a:pPr>
            <a:endParaRPr lang="de-DE" sz="2000" dirty="0">
              <a:solidFill>
                <a:srgbClr val="000000"/>
              </a:solidFill>
            </a:endParaRPr>
          </a:p>
          <a:p>
            <a:pPr marL="285750" indent="-285750">
              <a:buFont typeface="Arial" panose="020B0604020202020204" pitchFamily="34" charset="0"/>
              <a:buChar char="•"/>
            </a:pPr>
            <a:endParaRPr lang="de-DE" sz="1600" dirty="0">
              <a:solidFill>
                <a:srgbClr val="000000"/>
              </a:solidFill>
            </a:endParaRPr>
          </a:p>
          <a:p>
            <a:pPr marL="285750" indent="-285750">
              <a:buFont typeface="Arial" panose="020B0604020202020204" pitchFamily="34" charset="0"/>
              <a:buChar char="•"/>
            </a:pPr>
            <a:endParaRPr lang="de-DE" sz="1600" dirty="0">
              <a:solidFill>
                <a:srgbClr val="000000"/>
              </a:solidFill>
              <a:latin typeface="Cambria"/>
            </a:endParaRPr>
          </a:p>
        </p:txBody>
      </p:sp>
      <p:graphicFrame>
        <p:nvGraphicFramePr>
          <p:cNvPr id="11" name="Diagramm 10">
            <a:extLst>
              <a:ext uri="{FF2B5EF4-FFF2-40B4-BE49-F238E27FC236}">
                <a16:creationId xmlns:a16="http://schemas.microsoft.com/office/drawing/2014/main" id="{F521CF41-5C59-46EB-A062-C85D8393EEF1}"/>
              </a:ext>
            </a:extLst>
          </p:cNvPr>
          <p:cNvGraphicFramePr/>
          <p:nvPr>
            <p:extLst>
              <p:ext uri="{D42A27DB-BD31-4B8C-83A1-F6EECF244321}">
                <p14:modId xmlns:p14="http://schemas.microsoft.com/office/powerpoint/2010/main" val="3994501619"/>
              </p:ext>
            </p:extLst>
          </p:nvPr>
        </p:nvGraphicFramePr>
        <p:xfrm>
          <a:off x="1091382" y="2162138"/>
          <a:ext cx="5986724" cy="3896184"/>
        </p:xfrm>
        <a:graphic>
          <a:graphicData uri="http://schemas.openxmlformats.org/drawingml/2006/chart">
            <c:chart xmlns:c="http://schemas.openxmlformats.org/drawingml/2006/chart" xmlns:r="http://schemas.openxmlformats.org/officeDocument/2006/relationships" r:id="rId6"/>
          </a:graphicData>
        </a:graphic>
      </p:graphicFrame>
      <p:sp>
        <p:nvSpPr>
          <p:cNvPr id="12" name="Textfeld 11">
            <a:extLst>
              <a:ext uri="{FF2B5EF4-FFF2-40B4-BE49-F238E27FC236}">
                <a16:creationId xmlns:a16="http://schemas.microsoft.com/office/drawing/2014/main" id="{04A7B4A8-0494-4A2F-B1A2-FD04BD9EFC13}"/>
              </a:ext>
            </a:extLst>
          </p:cNvPr>
          <p:cNvSpPr txBox="1"/>
          <p:nvPr/>
        </p:nvSpPr>
        <p:spPr>
          <a:xfrm>
            <a:off x="8153400" y="6453032"/>
            <a:ext cx="3986948" cy="261610"/>
          </a:xfrm>
          <a:prstGeom prst="rect">
            <a:avLst/>
          </a:prstGeom>
          <a:noFill/>
        </p:spPr>
        <p:txBody>
          <a:bodyPr wrap="square" rtlCol="0">
            <a:spAutoFit/>
          </a:bodyPr>
          <a:lstStyle/>
          <a:p>
            <a:pPr algn="r"/>
            <a:r>
              <a:rPr lang="de-DE" sz="1100" dirty="0"/>
              <a:t>Basis sind die Angaben von </a:t>
            </a:r>
            <a:r>
              <a:rPr lang="de-DE" sz="1100" dirty="0" smtClean="0"/>
              <a:t>zwanzig </a:t>
            </a:r>
            <a:r>
              <a:rPr lang="de-DE" sz="1100" dirty="0" err="1" smtClean="0"/>
              <a:t>SeminarteilnehmerInnen</a:t>
            </a:r>
            <a:endParaRPr lang="de-DE" dirty="0"/>
          </a:p>
        </p:txBody>
      </p:sp>
    </p:spTree>
    <p:extLst>
      <p:ext uri="{BB962C8B-B14F-4D97-AF65-F5344CB8AC3E}">
        <p14:creationId xmlns:p14="http://schemas.microsoft.com/office/powerpoint/2010/main" val="32034396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714631" y="2993608"/>
            <a:ext cx="10515600" cy="770353"/>
          </a:xfrm>
        </p:spPr>
        <p:txBody>
          <a:bodyPr>
            <a:noAutofit/>
          </a:bodyPr>
          <a:lstStyle/>
          <a:p>
            <a:pPr algn="ctr"/>
            <a:r>
              <a:rPr lang="de-DE" sz="5400" b="1" dirty="0"/>
              <a:t>Ergebnisse der offenen Fragen</a:t>
            </a:r>
          </a:p>
        </p:txBody>
      </p:sp>
      <p:sp>
        <p:nvSpPr>
          <p:cNvPr id="5" name="Fußzeilenplatzhalter 4"/>
          <p:cNvSpPr>
            <a:spLocks noGrp="1"/>
          </p:cNvSpPr>
          <p:nvPr>
            <p:ph type="ftr" sz="quarter" idx="11"/>
          </p:nvPr>
        </p:nvSpPr>
        <p:spPr/>
        <p:txBody>
          <a:bodyPr/>
          <a:lstStyle/>
          <a:p>
            <a:r>
              <a:rPr lang="de-DE"/>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arenR"/>
            </a:pPr>
            <a:endParaRPr lang="de-DE"/>
          </a:p>
        </p:txBody>
      </p:sp>
    </p:spTree>
    <p:extLst>
      <p:ext uri="{BB962C8B-B14F-4D97-AF65-F5344CB8AC3E}">
        <p14:creationId xmlns:p14="http://schemas.microsoft.com/office/powerpoint/2010/main" val="686575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031331"/>
            <a:ext cx="10515600" cy="770353"/>
          </a:xfrm>
        </p:spPr>
        <p:txBody>
          <a:bodyPr>
            <a:normAutofit fontScale="90000"/>
          </a:bodyPr>
          <a:lstStyle/>
          <a:p>
            <a:r>
              <a:rPr lang="de-DE" b="1" dirty="0"/>
              <a:t>„Was hat dir besonders gut gefallen</a:t>
            </a:r>
            <a:r>
              <a:rPr lang="de-DE" b="1" dirty="0" smtClean="0"/>
              <a:t>?“ (1/3)</a:t>
            </a:r>
            <a:endParaRPr lang="de-DE" b="1" dirty="0"/>
          </a:p>
        </p:txBody>
      </p:sp>
      <p:sp>
        <p:nvSpPr>
          <p:cNvPr id="3" name="Inhaltsplatzhalter 2"/>
          <p:cNvSpPr>
            <a:spLocks noGrp="1"/>
          </p:cNvSpPr>
          <p:nvPr>
            <p:ph idx="1"/>
          </p:nvPr>
        </p:nvSpPr>
        <p:spPr>
          <a:xfrm>
            <a:off x="838200" y="1825625"/>
            <a:ext cx="10947400" cy="4530725"/>
          </a:xfrm>
        </p:spPr>
        <p:txBody>
          <a:bodyPr>
            <a:normAutofit fontScale="77500" lnSpcReduction="20000"/>
          </a:bodyPr>
          <a:lstStyle/>
          <a:p>
            <a:r>
              <a:rPr lang="de-DE" sz="2400" dirty="0" smtClean="0"/>
              <a:t>„Die intensive Auseinandersetzung mit Methoden zur Unterrichtsgestaltung“</a:t>
            </a:r>
          </a:p>
          <a:p>
            <a:r>
              <a:rPr lang="de-DE" sz="2400" dirty="0" smtClean="0"/>
              <a:t>„Ausführliche Besprechung einzelner Ideen in Gruppen“</a:t>
            </a:r>
          </a:p>
          <a:p>
            <a:r>
              <a:rPr lang="de-DE" sz="2400" dirty="0" smtClean="0"/>
              <a:t>„Austausch von Erfahrungen“</a:t>
            </a:r>
          </a:p>
          <a:p>
            <a:r>
              <a:rPr lang="de-DE" sz="2400" dirty="0" smtClean="0"/>
              <a:t>„Möglichkeit konkrete Fragen zu stellen“</a:t>
            </a:r>
          </a:p>
          <a:p>
            <a:r>
              <a:rPr lang="de-DE" sz="2400" dirty="0" smtClean="0"/>
              <a:t>„Die Aspekte woher die Kinder kommen und was die für ein Verfahren durch leben müssen“</a:t>
            </a:r>
          </a:p>
          <a:p>
            <a:r>
              <a:rPr lang="de-DE" sz="2400" dirty="0" smtClean="0"/>
              <a:t>„Der praktische Teil“</a:t>
            </a:r>
          </a:p>
          <a:p>
            <a:r>
              <a:rPr lang="de-DE" sz="2400" dirty="0" smtClean="0"/>
              <a:t>„Die praktischen Aufgaben waren sehr interessant gestaltet“</a:t>
            </a:r>
          </a:p>
          <a:p>
            <a:r>
              <a:rPr lang="de-DE" sz="2400" dirty="0" smtClean="0"/>
              <a:t>„Die Gruppenarbeiten und Ideen/</a:t>
            </a:r>
            <a:r>
              <a:rPr lang="de-DE" sz="2400" dirty="0" err="1" smtClean="0"/>
              <a:t>Angehensweisen</a:t>
            </a:r>
            <a:r>
              <a:rPr lang="de-DE" sz="2400" dirty="0" smtClean="0"/>
              <a:t> von anderen“</a:t>
            </a:r>
          </a:p>
          <a:p>
            <a:r>
              <a:rPr lang="de-DE" sz="2400" dirty="0" smtClean="0"/>
              <a:t>„Erklärungen des </a:t>
            </a:r>
            <a:r>
              <a:rPr lang="de-DE" sz="2400" dirty="0" err="1" smtClean="0"/>
              <a:t>dts</a:t>
            </a:r>
            <a:r>
              <a:rPr lang="de-DE" sz="2400" dirty="0" smtClean="0"/>
              <a:t>. Aufbaus/Vorgehensweisen –&gt; wer überhaupt an diesem Unterricht teilnehmen darf“</a:t>
            </a:r>
          </a:p>
          <a:p>
            <a:r>
              <a:rPr lang="de-DE" sz="2400" dirty="0" smtClean="0"/>
              <a:t>„Die lieben Mitarbeiterinnen, die sich sehr viel Mühe gegeben haben! :)“</a:t>
            </a:r>
          </a:p>
          <a:p>
            <a:r>
              <a:rPr lang="de-DE" sz="2400" dirty="0" smtClean="0"/>
              <a:t>„Klar strukturiert“</a:t>
            </a:r>
          </a:p>
          <a:p>
            <a:r>
              <a:rPr lang="de-DE" sz="2400" dirty="0" smtClean="0"/>
              <a:t>„Viel praktische Erfahrung“</a:t>
            </a:r>
          </a:p>
          <a:p>
            <a:r>
              <a:rPr lang="de-DE" sz="2400" dirty="0" smtClean="0"/>
              <a:t>„Lockere Atmosphäre“</a:t>
            </a:r>
          </a:p>
          <a:p>
            <a:pPr marL="0" indent="0">
              <a:buNone/>
            </a:pPr>
            <a:endParaRPr lang="de-DE" sz="2400" dirty="0" smtClean="0"/>
          </a:p>
          <a:p>
            <a:endParaRPr lang="de-DE" sz="2400" dirty="0"/>
          </a:p>
        </p:txBody>
      </p:sp>
      <p:sp>
        <p:nvSpPr>
          <p:cNvPr id="5" name="Fußzeilenplatzhalter 4"/>
          <p:cNvSpPr>
            <a:spLocks noGrp="1"/>
          </p:cNvSpPr>
          <p:nvPr>
            <p:ph type="ftr" sz="quarter" idx="11"/>
          </p:nvPr>
        </p:nvSpPr>
        <p:spPr/>
        <p:txBody>
          <a:bodyPr/>
          <a:lstStyle/>
          <a:p>
            <a:r>
              <a:rPr lang="de-DE" dirty="0"/>
              <a:t>info@fib-koeln.de // www.fib-koeln.de</a:t>
            </a:r>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98080" y="142539"/>
            <a:ext cx="6026297" cy="864851"/>
          </a:xfrm>
          <a:prstGeom prst="rect">
            <a:avLst/>
          </a:prstGeom>
        </p:spPr>
      </p:pic>
      <p:sp>
        <p:nvSpPr>
          <p:cNvPr id="10" name="Inhaltsplatzhalter 2"/>
          <p:cNvSpPr txBox="1">
            <a:spLocks/>
          </p:cNvSpPr>
          <p:nvPr/>
        </p:nvSpPr>
        <p:spPr>
          <a:xfrm>
            <a:off x="838200" y="3763961"/>
            <a:ext cx="4442450" cy="24034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971550" lvl="1" indent="-514350">
              <a:buFont typeface="+mj-lt"/>
              <a:buAutoNum type="arabicParenR"/>
            </a:pPr>
            <a:endParaRPr lang="de-DE" dirty="0"/>
          </a:p>
        </p:txBody>
      </p:sp>
    </p:spTree>
    <p:extLst>
      <p:ext uri="{BB962C8B-B14F-4D97-AF65-F5344CB8AC3E}">
        <p14:creationId xmlns:p14="http://schemas.microsoft.com/office/powerpoint/2010/main" val="4049011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Cambria">
      <a:maj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DA95DEAA5126640B4B1D18EF5390A72" ma:contentTypeVersion="4" ma:contentTypeDescription="Ein neues Dokument erstellen." ma:contentTypeScope="" ma:versionID="675ab90d7c7d49f4f0c76007a1786f89">
  <xsd:schema xmlns:xsd="http://www.w3.org/2001/XMLSchema" xmlns:xs="http://www.w3.org/2001/XMLSchema" xmlns:p="http://schemas.microsoft.com/office/2006/metadata/properties" xmlns:ns2="1b4847d6-72fd-4358-86e6-13c6667f480d" targetNamespace="http://schemas.microsoft.com/office/2006/metadata/properties" ma:root="true" ma:fieldsID="c8438c41c580c34e6d56047d93ee76d4" ns2:_="">
    <xsd:import namespace="1b4847d6-72fd-4358-86e6-13c6667f480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4847d6-72fd-4358-86e6-13c6667f480d"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7C0749-3D22-44B1-AF77-1B9D303EE19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4847d6-72fd-4358-86e6-13c6667f480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EDBEFD-54B8-408D-822D-70DF8F7ED22F}">
  <ds:schemaRefs>
    <ds:schemaRef ds:uri="http://schemas.microsoft.com/office/2006/documentManagement/types"/>
    <ds:schemaRef ds:uri="http://purl.org/dc/elements/1.1/"/>
    <ds:schemaRef ds:uri="http://schemas.openxmlformats.org/package/2006/metadata/core-properties"/>
    <ds:schemaRef ds:uri="http://purl.org/dc/terms/"/>
    <ds:schemaRef ds:uri="http://schemas.microsoft.com/office/infopath/2007/PartnerControls"/>
    <ds:schemaRef ds:uri="http://purl.org/dc/dcmitype/"/>
    <ds:schemaRef ds:uri="1b4847d6-72fd-4358-86e6-13c6667f480d"/>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93A80BF-B226-4F11-BE66-50612D5F34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1680</Words>
  <Application>Microsoft Office PowerPoint</Application>
  <PresentationFormat>Breitbild</PresentationFormat>
  <Paragraphs>224</Paragraphs>
  <Slides>18</Slides>
  <Notes>18</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18</vt:i4>
      </vt:variant>
    </vt:vector>
  </HeadingPairs>
  <TitlesOfParts>
    <vt:vector size="23" baseType="lpstr">
      <vt:lpstr>Arial</vt:lpstr>
      <vt:lpstr>Calibri</vt:lpstr>
      <vt:lpstr>Cambria</vt:lpstr>
      <vt:lpstr>Wingdings</vt:lpstr>
      <vt:lpstr>Office Theme</vt:lpstr>
      <vt:lpstr>PowerPoint-Präsentation</vt:lpstr>
      <vt:lpstr>Inhalt</vt:lpstr>
      <vt:lpstr>Ergebnisse der geschlossenen Fragen</vt:lpstr>
      <vt:lpstr>Vorbereitung auf die TutorInnentätigkeit </vt:lpstr>
      <vt:lpstr>Zeitlicher Umfang  </vt:lpstr>
      <vt:lpstr>Zeitlicher Umfang des Seminars </vt:lpstr>
      <vt:lpstr>Weiterempfehlung an andere TutorInnen</vt:lpstr>
      <vt:lpstr>Ergebnisse der offenen Fragen</vt:lpstr>
      <vt:lpstr>„Was hat dir besonders gut gefallen?“ (1/3)</vt:lpstr>
      <vt:lpstr>„Was hat dir besonders gut gefallen?“ (2/3)</vt:lpstr>
      <vt:lpstr>„Was hat dir besonders gut gefallen?“ (3/3)</vt:lpstr>
      <vt:lpstr>„Was hat dir weniger gut gefallen?“</vt:lpstr>
      <vt:lpstr>Gesamtbewertung  </vt:lpstr>
      <vt:lpstr>Ergänzungspotenziale </vt:lpstr>
      <vt:lpstr>Weniger wichtige Inhalte </vt:lpstr>
      <vt:lpstr>Interesse an weiteren Seminaren </vt:lpstr>
      <vt:lpstr>Interesse an weiteren Seminaren</vt:lpstr>
      <vt:lpstr>Generelle Anregungen/Verbesserungsvorschläge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 Cammann</dc:creator>
  <cp:lastModifiedBy>Franca Cammann</cp:lastModifiedBy>
  <cp:revision>69</cp:revision>
  <cp:lastPrinted>2017-05-16T11:09:08Z</cp:lastPrinted>
  <dcterms:modified xsi:type="dcterms:W3CDTF">2017-11-19T19:58:40Z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0x010100EDA95DEAA5126640B4B1D18EF5390A72</vt:lpwstr>
  </property>
</Properties>
</file>