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2" r:id="rId4"/>
  </p:sldMasterIdLst>
  <p:notesMasterIdLst>
    <p:notesMasterId r:id="rId21"/>
  </p:notesMasterIdLst>
  <p:handoutMasterIdLst>
    <p:handoutMasterId r:id="rId22"/>
  </p:handoutMasterIdLst>
  <p:sldIdLst>
    <p:sldId id="277" r:id="rId5"/>
    <p:sldId id="321" r:id="rId6"/>
    <p:sldId id="322" r:id="rId7"/>
    <p:sldId id="327" r:id="rId8"/>
    <p:sldId id="371" r:id="rId9"/>
    <p:sldId id="372" r:id="rId10"/>
    <p:sldId id="373" r:id="rId11"/>
    <p:sldId id="369" r:id="rId12"/>
    <p:sldId id="368" r:id="rId13"/>
    <p:sldId id="376" r:id="rId14"/>
    <p:sldId id="381" r:id="rId15"/>
    <p:sldId id="377" r:id="rId16"/>
    <p:sldId id="382" r:id="rId17"/>
    <p:sldId id="380" r:id="rId18"/>
    <p:sldId id="378" r:id="rId19"/>
    <p:sldId id="383" r:id="rId20"/>
  </p:sldIdLst>
  <p:sldSz cx="12192000" cy="6858000"/>
  <p:notesSz cx="10234613" cy="7099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a" initials="F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3" autoAdjust="0"/>
    <p:restoredTop sz="94660"/>
  </p:normalViewPr>
  <p:slideViewPr>
    <p:cSldViewPr snapToGrid="0">
      <p:cViewPr>
        <p:scale>
          <a:sx n="120" d="100"/>
          <a:sy n="120" d="100"/>
        </p:scale>
        <p:origin x="20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Alina\Documents\FIB\Kopie%20von%20Recruitingstatistik-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ina\Documents\FIB\Kopie%20von%20Recruitingstatistik-1.xlsx" TargetMode="External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https://fibkoeln2009.sharepoint.com/sites/FIBOrgateam/Freigegebene%20Dokumente/Ressort%20Human%20Resources/Bewerbungsmanagement/Recruitingstatistik.xlsx" TargetMode="External"/><Relationship Id="rId1" Type="http://schemas.openxmlformats.org/officeDocument/2006/relationships/themeOverride" Target="../theme/themeOverrid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ina\Documents\FIB\Kopie%20von%20Recruitingstatistik-1.xlsx" TargetMode="External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ina\Documents\FIB\Kopie%20von%20Recruitingstatistik-1.xlsx" TargetMode="External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https://fibkoeln2009.sharepoint.com/sites/FIBOrgateam/Freigegebene%20Dokumente/Ressort%20Human%20Resources/Bewerbungsmanagement/Recruitingstatistik.xlsx" TargetMode="External"/><Relationship Id="rId1" Type="http://schemas.openxmlformats.org/officeDocument/2006/relationships/themeOverride" Target="../theme/themeOverrid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fibkoeln2009.sharepoint.com/sites/FIBOrgateam/Freigegebene%20Dokumente/Ressort%20Human%20Resources/Bewerbungsmanagement/Recruitingstatisti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ina\Documents\FIB\Kopie%20von%20Recruitingstatistik-1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https://fibkoeln2009.sharepoint.com/sites/FIBOrgateam/Freigegebene%20Dokumente/Ressort%20Human%20Resources/Bewerbungsmanagement/Recruitingstatistik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lina\Documents\FIB\Kopie%20von%20Recruitingstatistik-1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https://fibkoeln2009.sharepoint.com/sites/FIBOrgateam/Freigegebene%20Dokumente/Ressort%20Human%20Resources/Bewerbungsmanagement/Recruitingstatistik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29255936031198"/>
          <c:y val="0.10331619261878"/>
          <c:w val="0.45591100531038298"/>
          <c:h val="0.80017033585087605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47-48BF-80A4-0FEC4ACA2D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5A-408B-8E54-C428F720AE4A}"/>
              </c:ext>
            </c:extLst>
          </c:dPt>
          <c:dLbls>
            <c:dLbl>
              <c:idx val="1"/>
              <c:layout>
                <c:manualLayout>
                  <c:x val="0.23398740279324715"/>
                  <c:y val="-0.200355527357024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5A-408B-8E54-C428F720AE4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Tabelle1!$A$2:$A$3</c:f>
              <c:strCache>
                <c:ptCount val="2"/>
                <c:pt idx="0">
                  <c:v>stimme voll und ganz zu</c:v>
                </c:pt>
                <c:pt idx="1">
                  <c:v>stimme eher zu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47-48BF-80A4-0FEC4ACA2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BC-4151-ACAC-67AB10093E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BC-4151-ACAC-67AB10093E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BC-4151-ACAC-67AB10093E5A}"/>
              </c:ext>
            </c:extLst>
          </c:dPt>
          <c:dLbls>
            <c:dLbl>
              <c:idx val="1"/>
              <c:layout>
                <c:manualLayout>
                  <c:x val="-8.3518131118120696E-7"/>
                  <c:y val="-0.305884424349568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BC-4151-ACAC-67AB10093E5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Tabelle1!$A$2:$A$4</c:f>
              <c:strCache>
                <c:ptCount val="2"/>
                <c:pt idx="0">
                  <c:v>Sehr gut</c:v>
                </c:pt>
                <c:pt idx="1">
                  <c:v>Gut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BC-4151-ACAC-67AB10093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29255936031198"/>
          <c:y val="0.10331619261878"/>
          <c:w val="0.45591100531038298"/>
          <c:h val="0.80017033585087605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79-46EA-8640-AE57254B6C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79-46EA-8640-AE57254B6CBD}"/>
              </c:ext>
            </c:extLst>
          </c:dPt>
          <c:dLbls>
            <c:dLbl>
              <c:idx val="0"/>
              <c:layout>
                <c:manualLayout>
                  <c:x val="-4.2435562421117125E-3"/>
                  <c:y val="-0.299365225050972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B79-46EA-8640-AE57254B6CB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Tabelle1!$A$2:$A$3</c:f>
              <c:strCache>
                <c:ptCount val="1"/>
                <c:pt idx="0">
                  <c:v>Ja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79-46EA-8640-AE57254B6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29255936031198"/>
          <c:y val="0.10331619261878"/>
          <c:w val="0.45591100531038298"/>
          <c:h val="0.80017033585087605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64-44D3-8A32-83D174BDDF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164-44D3-8A32-83D174BDDF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D4-41C5-9E47-79BA33B2EA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D4-41C5-9E47-79BA33B2EABD}"/>
              </c:ext>
            </c:extLst>
          </c:dPt>
          <c:dLbls>
            <c:dLbl>
              <c:idx val="0"/>
              <c:layout>
                <c:manualLayout>
                  <c:x val="-0.2160263275875087"/>
                  <c:y val="0.120581574176168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64-44D3-8A32-83D174BDDFA3}"/>
                </c:ext>
              </c:extLst>
            </c:dLbl>
            <c:dLbl>
              <c:idx val="1"/>
              <c:layout>
                <c:manualLayout>
                  <c:x val="0.22550196067164613"/>
                  <c:y val="-0.2231727249021093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64-44D3-8A32-83D174BDDFA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Tabelle1!$A$2:$A$5</c:f>
              <c:strCache>
                <c:ptCount val="2"/>
                <c:pt idx="0">
                  <c:v>stimme voll und ganz zu</c:v>
                </c:pt>
                <c:pt idx="1">
                  <c:v>stimme eher zu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4-44D3-8A32-83D174BDD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29255936031198"/>
          <c:y val="0.10331619261878"/>
          <c:w val="0.45591100531038298"/>
          <c:h val="0.80017033585087605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ED-4B6B-8E39-FB068EEA34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ED-4B6B-8E39-FB068EEA34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ED-4B6B-8E39-FB068EEA34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ED-4B6B-8E39-FB068EEA3487}"/>
              </c:ext>
            </c:extLst>
          </c:dPt>
          <c:dLbls>
            <c:dLbl>
              <c:idx val="0"/>
              <c:layout>
                <c:manualLayout>
                  <c:x val="-0.20329816440510712"/>
                  <c:y val="-0.264003702083885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DED-4B6B-8E39-FB068EEA3487}"/>
                </c:ext>
              </c:extLst>
            </c:dLbl>
            <c:dLbl>
              <c:idx val="1"/>
              <c:layout>
                <c:manualLayout>
                  <c:x val="0.23716309621088261"/>
                  <c:y val="0.1431898493500307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DED-4B6B-8E39-FB068EEA3487}"/>
                </c:ext>
              </c:extLst>
            </c:dLbl>
            <c:dLbl>
              <c:idx val="2"/>
              <c:layout>
                <c:manualLayout>
                  <c:x val="-8.9877201621454447E-2"/>
                  <c:y val="1.97264810902154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ED-4B6B-8E39-FB068EEA348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Tabelle1!$A$2:$A$5</c:f>
              <c:strCache>
                <c:ptCount val="3"/>
                <c:pt idx="0">
                  <c:v>stimme voll und ganz zu</c:v>
                </c:pt>
                <c:pt idx="1">
                  <c:v>stimme eher zu</c:v>
                </c:pt>
                <c:pt idx="2">
                  <c:v>stimme teilweise zu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ED-4B6B-8E39-FB068EEA3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429255936031198"/>
          <c:y val="0.10331619261878"/>
          <c:w val="0.45591100531038298"/>
          <c:h val="0.80017033585087605"/>
        </c:manualLayout>
      </c:layout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C0-448C-88CC-35736E04C0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C0-448C-88CC-35736E04C0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C0-448C-88CC-35736E04C0F7}"/>
              </c:ext>
            </c:extLst>
          </c:dPt>
          <c:dLbls>
            <c:dLbl>
              <c:idx val="0"/>
              <c:layout>
                <c:manualLayout>
                  <c:x val="0.1201374908881719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C0-448C-88CC-35736E04C0F7}"/>
                </c:ext>
              </c:extLst>
            </c:dLbl>
            <c:dLbl>
              <c:idx val="1"/>
              <c:layout>
                <c:manualLayout>
                  <c:x val="-0.21106351320020766"/>
                  <c:y val="-0.2770421006810766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DC0-448C-88CC-35736E04C0F7}"/>
                </c:ext>
              </c:extLst>
            </c:dLbl>
            <c:dLbl>
              <c:idx val="2"/>
              <c:layout>
                <c:manualLayout>
                  <c:x val="0.21585553300937207"/>
                  <c:y val="0.150632516328797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25595500978495"/>
                      <c:h val="0.215363288797448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C0-448C-88CC-35736E04C0F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Tabelle1!$A$2:$A$4</c:f>
              <c:strCache>
                <c:ptCount val="3"/>
                <c:pt idx="0">
                  <c:v>stimme teilweise zu</c:v>
                </c:pt>
                <c:pt idx="1">
                  <c:v>stimme eher nicht zu</c:v>
                </c:pt>
                <c:pt idx="2">
                  <c:v>stimme überhaupt nicht zu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DC0-448C-88CC-35736E04C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312" cy="35562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8014" y="0"/>
            <a:ext cx="4434312" cy="35562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CA892B87-BEE7-496A-861F-A4898286976D}" type="datetimeFigureOut">
              <a:rPr lang="de-DE" smtClean="0"/>
              <a:t>19.11.2017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743675"/>
            <a:ext cx="4434312" cy="355626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8014" y="6743675"/>
            <a:ext cx="4434312" cy="355626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57C70874-019C-4EB7-855B-DA78DED4E7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214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619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8" cy="35619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557CE75-04DA-41E3-817E-F4F04B62B997}" type="datetimeFigureOut">
              <a:rPr lang="de-DE" smtClean="0"/>
              <a:pPr/>
              <a:t>19.11.2017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87675" y="887413"/>
            <a:ext cx="42592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3" y="3416538"/>
            <a:ext cx="8187690" cy="279534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743105"/>
            <a:ext cx="4434998" cy="35619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8" y="6743105"/>
            <a:ext cx="4434998" cy="35619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588775E7-EBF4-45DF-AE05-EE312A5C6F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721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764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951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81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90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775E7-EBF4-45DF-AE05-EE312A5C6F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1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784-602A-4D33-9479-874815FB20EA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24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F048-7C36-4DFE-B29C-6A1E68672DC3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54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9D9B-68B8-4C4B-B190-13A3D8B5B945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46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024-DDA0-4584-BF05-8662CD96790B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52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D73D-7598-4E84-B0EB-F26DF94BA0A2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3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BBAE-C8CF-4E7C-B2DD-2FE88D2EFF52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81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F87D-8318-46E2-A416-73A087951592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4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858F-9064-4B0B-A613-23BCE6B7A007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14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E3F-48A9-45C4-A6E1-45EE1477BBDE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85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13CE-3E2A-4670-A5E8-EE557E21CF06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62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925D-224F-4095-9966-650EEA99D450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1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4CE57-39F1-4A28-BC58-E73AC0738C30}" type="datetime1">
              <a:rPr lang="de-DE" smtClean="0"/>
              <a:pPr/>
              <a:t>19.11.2017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info@fib-koeln.de // www.fib-koeln.de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507F8-7475-4A29-A70F-DBCCA723AA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9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9" b="24553"/>
          <a:stretch/>
        </p:blipFill>
        <p:spPr>
          <a:xfrm>
            <a:off x="-46496" y="1334311"/>
            <a:ext cx="12228165" cy="5548393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-67936" y="5809074"/>
            <a:ext cx="12271044" cy="10932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-67935" y="-45039"/>
            <a:ext cx="12259935" cy="1379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err="1"/>
              <a:t>Tre</a:t>
            </a:r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-46497" y="76216"/>
            <a:ext cx="122281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b="1" dirty="0"/>
              <a:t>Evaluationsergebnisse </a:t>
            </a:r>
            <a:r>
              <a:rPr lang="de-DE" b="1" dirty="0" smtClean="0"/>
              <a:t>WiSe17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681019" y="6171017"/>
            <a:ext cx="523517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de-DE" dirty="0" err="1"/>
              <a:t>NeututorInnenseminar</a:t>
            </a:r>
            <a:r>
              <a:rPr lang="de-DE" dirty="0"/>
              <a:t> – Schwerpunkt Nachhilfe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94" y="5991801"/>
            <a:ext cx="4812632" cy="72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„Was hat dir weniger gut gefallen?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pPr marL="354013" indent="-354013"/>
            <a:r>
              <a:rPr lang="de-DE" sz="2400" dirty="0" smtClean="0"/>
              <a:t>„Die Gruppenaufteilung (3 zu 20 Teilnehmer in den beiden Seminaren)“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4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/>
          </a:bodyPr>
          <a:lstStyle/>
          <a:p>
            <a:r>
              <a:rPr lang="de-DE" b="1" dirty="0"/>
              <a:t>Gesamtbewertung 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270237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273921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</a:rPr>
              <a:t>Die meisten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benoten das </a:t>
            </a:r>
            <a:r>
              <a:rPr lang="de-DE" sz="2000" dirty="0" err="1">
                <a:solidFill>
                  <a:srgbClr val="000000"/>
                </a:solidFill>
              </a:rPr>
              <a:t>NeututorInnenseminar</a:t>
            </a:r>
            <a:r>
              <a:rPr lang="de-DE" sz="2000" dirty="0">
                <a:solidFill>
                  <a:srgbClr val="000000"/>
                </a:solidFill>
              </a:rPr>
              <a:t> als sehr gut.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</a:t>
            </a:r>
            <a:r>
              <a:rPr lang="de-DE" sz="2000" dirty="0"/>
              <a:t>Welche Note würdest du dem Seminar insgesamt geben?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</a:rPr>
              <a:t>     (1 = sehr gut, 6 = ungenügend)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44FC71B2-D30F-4C1A-A94D-8D70284770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2682317"/>
              </p:ext>
            </p:extLst>
          </p:nvPr>
        </p:nvGraphicFramePr>
        <p:xfrm>
          <a:off x="596630" y="2271252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FE45380F-45CC-4CC4-B32C-A8EEB49AFD51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127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Ergänzungspotenziale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pPr marL="354013" indent="-354013" fontAlgn="base"/>
            <a:r>
              <a:rPr lang="de-DE" u="sng" dirty="0"/>
              <a:t>Originalitem</a:t>
            </a:r>
            <a:r>
              <a:rPr lang="de-DE" dirty="0"/>
              <a:t>: Gibt es nicht behandelte Themen, die du dir für dieses Einführungsseminar gewünscht hättest? </a:t>
            </a:r>
          </a:p>
          <a:p>
            <a:pPr marL="354013" indent="-354013" fontAlgn="base">
              <a:buNone/>
            </a:pPr>
            <a:endParaRPr lang="de-DE" dirty="0"/>
          </a:p>
          <a:p>
            <a:pPr marL="354013" indent="-354013"/>
            <a:r>
              <a:rPr lang="de-DE" dirty="0" smtClean="0"/>
              <a:t>„Grundzüge der Vermittlung von Sprache“</a:t>
            </a:r>
          </a:p>
          <a:p>
            <a:pPr marL="354013" indent="-354013"/>
            <a:r>
              <a:rPr lang="de-DE" dirty="0" smtClean="0"/>
              <a:t>„Mehr pädagogische Inhalte“</a:t>
            </a:r>
          </a:p>
          <a:p>
            <a:pPr marL="354013" indent="-354013"/>
            <a:r>
              <a:rPr lang="de-DE" dirty="0" smtClean="0"/>
              <a:t>„Konfliktmanagement“</a:t>
            </a:r>
          </a:p>
          <a:p>
            <a:pPr marL="354013" indent="-354013"/>
            <a:endParaRPr lang="de-DE" dirty="0"/>
          </a:p>
          <a:p>
            <a:pPr lvl="1" fontAlgn="base"/>
            <a:endParaRPr lang="de-DE" sz="2800" dirty="0"/>
          </a:p>
          <a:p>
            <a:pPr lvl="1" fontAlgn="base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32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Weniger wichtige Inhalte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pPr marL="354013" lvl="1" indent="-354013" fontAlgn="base"/>
            <a:r>
              <a:rPr lang="de-DE" sz="2800" u="sng" dirty="0"/>
              <a:t>Originalitem</a:t>
            </a:r>
            <a:r>
              <a:rPr lang="de-DE" sz="2800" dirty="0"/>
              <a:t>: Gibt es Themen/Seminarteile, die deiner Meinung nach beim nächsten Mal gestrichen werden sollten? </a:t>
            </a:r>
          </a:p>
          <a:p>
            <a:pPr marL="354013" lvl="1" indent="-354013" fontAlgn="base"/>
            <a:endParaRPr lang="de-DE" sz="2800" dirty="0"/>
          </a:p>
          <a:p>
            <a:pPr marL="354013" lvl="1" indent="-354013" fontAlgn="base"/>
            <a:r>
              <a:rPr lang="de-DE" sz="2800" b="1" dirty="0"/>
              <a:t>Keine Angaben </a:t>
            </a:r>
          </a:p>
          <a:p>
            <a:pPr lvl="1" fontAlgn="base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53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/>
          </a:bodyPr>
          <a:lstStyle/>
          <a:p>
            <a:r>
              <a:rPr lang="de-DE" b="1" dirty="0"/>
              <a:t>Interesse an weiteren Seminaren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818594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460385"/>
              </p:ext>
            </p:extLst>
          </p:nvPr>
        </p:nvGraphicFramePr>
        <p:xfrm>
          <a:off x="101879" y="1825625"/>
          <a:ext cx="7810479" cy="53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243143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</a:t>
            </a:r>
            <a:r>
              <a:rPr lang="de-DE" sz="2000" dirty="0"/>
              <a:t>Hättest du Interesse an weiteren FIB-Seminaren?</a:t>
            </a: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Alle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hätten Interesse an weiteren FIB-Seminaren. </a:t>
            </a:r>
          </a:p>
          <a:p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2FE60F6-61E7-40E5-9A69-E9918E28FB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7049183"/>
              </p:ext>
            </p:extLst>
          </p:nvPr>
        </p:nvGraphicFramePr>
        <p:xfrm>
          <a:off x="1045238" y="2271252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7D68BF60-5959-4330-8640-3A57B0DF134F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</a:t>
            </a:r>
            <a:r>
              <a:rPr lang="de-DE" sz="1100" dirty="0" smtClean="0"/>
              <a:t>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6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Interesse an weiteren Seminaren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pPr marL="265113" indent="-265113" fontAlgn="base"/>
            <a:r>
              <a:rPr lang="de-DE" u="sng" dirty="0"/>
              <a:t>Originalitem</a:t>
            </a:r>
            <a:r>
              <a:rPr lang="de-DE" dirty="0"/>
              <a:t>: Falls ja, welche Themen würden dich besonders interessieren</a:t>
            </a:r>
            <a:r>
              <a:rPr lang="de-DE" dirty="0" smtClean="0"/>
              <a:t>?</a:t>
            </a:r>
          </a:p>
          <a:p>
            <a:pPr marL="265113" indent="-265113" fontAlgn="base"/>
            <a:endParaRPr lang="de-DE" dirty="0"/>
          </a:p>
          <a:p>
            <a:pPr marL="265113" indent="-265113" fontAlgn="base"/>
            <a:r>
              <a:rPr lang="de-DE" dirty="0" smtClean="0"/>
              <a:t>„Alles rund um das Thema gelebte Integration“</a:t>
            </a:r>
          </a:p>
          <a:p>
            <a:pPr marL="265113" indent="-265113" fontAlgn="base"/>
            <a:r>
              <a:rPr lang="de-DE" dirty="0" smtClean="0"/>
              <a:t>„Sprachvermittlung/Deutsch als Fremdsprache“</a:t>
            </a:r>
            <a:endParaRPr lang="de-DE" dirty="0"/>
          </a:p>
          <a:p>
            <a:pPr marL="265113" indent="-265113" fontAlgn="base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fontAlgn="base"/>
            <a:endParaRPr lang="de-DE" dirty="0"/>
          </a:p>
          <a:p>
            <a:pPr lvl="1" fontAlgn="base"/>
            <a:endParaRPr lang="de-DE" sz="2800" dirty="0"/>
          </a:p>
          <a:p>
            <a:pPr lvl="1" fontAlgn="base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5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432" y="1194609"/>
            <a:ext cx="11166168" cy="607075"/>
          </a:xfrm>
        </p:spPr>
        <p:txBody>
          <a:bodyPr>
            <a:noAutofit/>
          </a:bodyPr>
          <a:lstStyle/>
          <a:p>
            <a:r>
              <a:rPr lang="de-DE" sz="3600" b="1" dirty="0"/>
              <a:t>Generelle Anregungen/Verbesserungsvorschläge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r>
              <a:rPr lang="de-DE" u="sng" dirty="0"/>
              <a:t>Originalitem</a:t>
            </a:r>
            <a:r>
              <a:rPr lang="de-DE" dirty="0"/>
              <a:t>: Hast du weitere Anregungen/Verbesserungsvorschläge (entweder zu diesem Seminar oder zu dem generellen Seminarangebot des FIB)?</a:t>
            </a:r>
          </a:p>
          <a:p>
            <a:endParaRPr lang="de-DE" dirty="0"/>
          </a:p>
          <a:p>
            <a:r>
              <a:rPr lang="de-DE" b="1" dirty="0"/>
              <a:t>Keine Angaben</a:t>
            </a:r>
          </a:p>
          <a:p>
            <a:pPr marL="0" indent="0">
              <a:buNone/>
            </a:pPr>
            <a:endParaRPr lang="de-DE" dirty="0"/>
          </a:p>
          <a:p>
            <a:pPr fontAlgn="base"/>
            <a:endParaRPr lang="de-DE" dirty="0"/>
          </a:p>
          <a:p>
            <a:pPr lvl="1" fontAlgn="base"/>
            <a:endParaRPr lang="de-DE" sz="2800" dirty="0"/>
          </a:p>
          <a:p>
            <a:pPr lvl="1" fontAlgn="base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72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de-DE" dirty="0"/>
              <a:t>Ergebnisse der geschlossenen Fragen</a:t>
            </a:r>
          </a:p>
          <a:p>
            <a:pPr lvl="1"/>
            <a:r>
              <a:rPr lang="de-DE" dirty="0"/>
              <a:t>Vorbereitung auf die </a:t>
            </a:r>
            <a:r>
              <a:rPr lang="de-DE" dirty="0" err="1"/>
              <a:t>TutorInnentätigkeit</a:t>
            </a:r>
            <a:endParaRPr lang="de-DE" dirty="0"/>
          </a:p>
          <a:p>
            <a:pPr lvl="1"/>
            <a:r>
              <a:rPr lang="de-DE" dirty="0"/>
              <a:t>Zeitlicher Umfang</a:t>
            </a:r>
          </a:p>
          <a:p>
            <a:pPr lvl="1"/>
            <a:r>
              <a:rPr lang="de-DE" dirty="0"/>
              <a:t>Weiterempfehlung an andere </a:t>
            </a:r>
            <a:r>
              <a:rPr lang="de-DE" dirty="0" err="1"/>
              <a:t>TutorInnen</a:t>
            </a:r>
            <a:endParaRPr lang="de-DE" dirty="0"/>
          </a:p>
          <a:p>
            <a:endParaRPr lang="de-DE" dirty="0"/>
          </a:p>
          <a:p>
            <a:r>
              <a:rPr lang="de-DE" dirty="0"/>
              <a:t>Ergebnisse der offenen Fragen</a:t>
            </a:r>
          </a:p>
          <a:p>
            <a:pPr lvl="1"/>
            <a:r>
              <a:rPr lang="de-DE" dirty="0"/>
              <a:t>Besonders gute Inhalte/Aspekte</a:t>
            </a:r>
          </a:p>
          <a:p>
            <a:pPr lvl="1"/>
            <a:r>
              <a:rPr lang="de-DE" dirty="0"/>
              <a:t>Weniger gute Inhalte/Aspekte</a:t>
            </a:r>
          </a:p>
          <a:p>
            <a:pPr lvl="1"/>
            <a:r>
              <a:rPr lang="de-DE" dirty="0"/>
              <a:t>Gesamtbewertung</a:t>
            </a:r>
          </a:p>
          <a:p>
            <a:pPr lvl="1"/>
            <a:r>
              <a:rPr lang="de-DE" dirty="0"/>
              <a:t>Ergänzungspotenziale </a:t>
            </a:r>
          </a:p>
          <a:p>
            <a:pPr lvl="1"/>
            <a:r>
              <a:rPr lang="de-DE" dirty="0"/>
              <a:t>Weniger wichtige Inhalte </a:t>
            </a:r>
          </a:p>
          <a:p>
            <a:pPr lvl="1"/>
            <a:r>
              <a:rPr lang="de-DE" dirty="0"/>
              <a:t>Interesse an weiteren Seminaren</a:t>
            </a:r>
          </a:p>
          <a:p>
            <a:pPr lvl="1"/>
            <a:r>
              <a:rPr lang="de-DE" dirty="0"/>
              <a:t>Generelle Anregungen/Verbesserungsvorschläge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0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1" y="2993608"/>
            <a:ext cx="10515600" cy="770353"/>
          </a:xfrm>
        </p:spPr>
        <p:txBody>
          <a:bodyPr>
            <a:noAutofit/>
          </a:bodyPr>
          <a:lstStyle/>
          <a:p>
            <a:pPr algn="ctr"/>
            <a:r>
              <a:rPr lang="de-DE" sz="5400" b="1" dirty="0"/>
              <a:t>Ergebnisse der geschlossenen Fragen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97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Vorbereitung auf die </a:t>
            </a:r>
            <a:r>
              <a:rPr lang="de-DE" b="1" dirty="0" err="1"/>
              <a:t>TutorInnentätigkeit</a:t>
            </a:r>
            <a:r>
              <a:rPr lang="de-DE" b="1" dirty="0"/>
              <a:t>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0938566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645124"/>
              </p:ext>
            </p:extLst>
          </p:nvPr>
        </p:nvGraphicFramePr>
        <p:xfrm>
          <a:off x="1907871" y="2066712"/>
          <a:ext cx="7810479" cy="53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33547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Ich fühle mich durch das </a:t>
            </a:r>
            <a:r>
              <a:rPr lang="de-DE" sz="2000" dirty="0" err="1">
                <a:solidFill>
                  <a:srgbClr val="000000"/>
                </a:solidFill>
              </a:rPr>
              <a:t>NeututorInnen­seminar</a:t>
            </a:r>
            <a:r>
              <a:rPr lang="de-DE" sz="2000" dirty="0">
                <a:solidFill>
                  <a:srgbClr val="000000"/>
                </a:solidFill>
              </a:rPr>
              <a:t> gut auf mein Engagement als </a:t>
            </a:r>
            <a:r>
              <a:rPr lang="de-DE" sz="2000" dirty="0" err="1">
                <a:solidFill>
                  <a:srgbClr val="000000"/>
                </a:solidFill>
              </a:rPr>
              <a:t>TutorIn</a:t>
            </a:r>
            <a:r>
              <a:rPr lang="de-DE" sz="2000" dirty="0">
                <a:solidFill>
                  <a:srgbClr val="000000"/>
                </a:solidFill>
              </a:rPr>
              <a:t> vorbereitet.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Die </a:t>
            </a:r>
            <a:r>
              <a:rPr lang="de-DE" sz="2000" dirty="0">
                <a:solidFill>
                  <a:srgbClr val="000000"/>
                </a:solidFill>
              </a:rPr>
              <a:t>meisten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fühlen sich durch das Seminar gut auf ihre </a:t>
            </a:r>
            <a:r>
              <a:rPr lang="de-DE" sz="2000" dirty="0" err="1">
                <a:solidFill>
                  <a:srgbClr val="000000"/>
                </a:solidFill>
              </a:rPr>
              <a:t>TutorInnentätigkeit</a:t>
            </a:r>
            <a:r>
              <a:rPr lang="de-DE" sz="2000" dirty="0">
                <a:solidFill>
                  <a:srgbClr val="000000"/>
                </a:solidFill>
              </a:rPr>
              <a:t> vorbereitet.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510C31F3-4DBD-4512-AFDB-1F7CC020A4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7737515"/>
              </p:ext>
            </p:extLst>
          </p:nvPr>
        </p:nvGraphicFramePr>
        <p:xfrm>
          <a:off x="1099919" y="2195138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04A7B4A8-0494-4A2F-B1A2-FD04BD9EFC13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3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/>
          </a:bodyPr>
          <a:lstStyle/>
          <a:p>
            <a:r>
              <a:rPr lang="de-DE" b="1" dirty="0"/>
              <a:t>Angemessenheit des zeitlichen Umfangs 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042459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991589"/>
              </p:ext>
            </p:extLst>
          </p:nvPr>
        </p:nvGraphicFramePr>
        <p:xfrm>
          <a:off x="101879" y="1825625"/>
          <a:ext cx="7810479" cy="53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304698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Der zeitliche Umfang des </a:t>
            </a:r>
            <a:r>
              <a:rPr lang="de-DE" sz="2000" dirty="0" err="1">
                <a:solidFill>
                  <a:srgbClr val="000000"/>
                </a:solidFill>
              </a:rPr>
              <a:t>NeututorInnenseminars</a:t>
            </a:r>
            <a:r>
              <a:rPr lang="de-DE" sz="2000" dirty="0">
                <a:solidFill>
                  <a:srgbClr val="000000"/>
                </a:solidFill>
              </a:rPr>
              <a:t> war angemessen.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Die </a:t>
            </a:r>
            <a:r>
              <a:rPr lang="de-DE" sz="2000" dirty="0">
                <a:solidFill>
                  <a:srgbClr val="000000"/>
                </a:solidFill>
              </a:rPr>
              <a:t>meisten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empfinden den zeitlichen Umfang des Seminars als angemessen.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21A0AEAE-9E4D-4D78-882F-513D90EB7F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36421"/>
              </p:ext>
            </p:extLst>
          </p:nvPr>
        </p:nvGraphicFramePr>
        <p:xfrm>
          <a:off x="1013756" y="2142896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feld 12">
            <a:extLst>
              <a:ext uri="{FF2B5EF4-FFF2-40B4-BE49-F238E27FC236}">
                <a16:creationId xmlns:a16="http://schemas.microsoft.com/office/drawing/2014/main" id="{B5CD8699-2B87-4F1F-BC22-88D37373B29D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768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/>
          </a:bodyPr>
          <a:lstStyle/>
          <a:p>
            <a:r>
              <a:rPr lang="de-DE" b="1" dirty="0"/>
              <a:t>Länge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969519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464276"/>
              </p:ext>
            </p:extLst>
          </p:nvPr>
        </p:nvGraphicFramePr>
        <p:xfrm>
          <a:off x="101879" y="1825625"/>
          <a:ext cx="7810479" cy="53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273921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Das </a:t>
            </a:r>
            <a:r>
              <a:rPr lang="de-DE" sz="2000" dirty="0" err="1">
                <a:solidFill>
                  <a:srgbClr val="000000"/>
                </a:solidFill>
              </a:rPr>
              <a:t>NeututorInnen</a:t>
            </a:r>
            <a:r>
              <a:rPr lang="de-DE" sz="2000" dirty="0">
                <a:solidFill>
                  <a:srgbClr val="000000"/>
                </a:solidFill>
              </a:rPr>
              <a:t>-seminar hätte länger sein können.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Für </a:t>
            </a:r>
            <a:r>
              <a:rPr lang="de-DE" sz="2000" dirty="0">
                <a:solidFill>
                  <a:srgbClr val="000000"/>
                </a:solidFill>
              </a:rPr>
              <a:t>die meisten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hätte das Seminar </a:t>
            </a:r>
            <a:r>
              <a:rPr lang="de-DE" sz="2000" dirty="0" smtClean="0">
                <a:solidFill>
                  <a:srgbClr val="000000"/>
                </a:solidFill>
              </a:rPr>
              <a:t>eher nicht </a:t>
            </a:r>
            <a:r>
              <a:rPr lang="de-DE" sz="2000" dirty="0">
                <a:solidFill>
                  <a:srgbClr val="000000"/>
                </a:solidFill>
              </a:rPr>
              <a:t>länger sein </a:t>
            </a:r>
            <a:r>
              <a:rPr lang="de-DE" sz="2000" dirty="0" smtClean="0">
                <a:solidFill>
                  <a:srgbClr val="000000"/>
                </a:solidFill>
              </a:rPr>
              <a:t>sollen.</a:t>
            </a: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B68E1347-1D25-464B-95A6-E128B55389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9280272"/>
              </p:ext>
            </p:extLst>
          </p:nvPr>
        </p:nvGraphicFramePr>
        <p:xfrm>
          <a:off x="1045238" y="2271252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8CE40489-925D-491B-9710-74B197141D20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29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Weiterempfehlung an andere </a:t>
            </a:r>
            <a:r>
              <a:rPr lang="de-DE" b="1" dirty="0" err="1"/>
              <a:t>TutorInnen</a:t>
            </a:r>
            <a:endParaRPr lang="de-DE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41955"/>
              </p:ext>
            </p:extLst>
          </p:nvPr>
        </p:nvGraphicFramePr>
        <p:xfrm>
          <a:off x="101878" y="1801684"/>
          <a:ext cx="11850635" cy="491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20603-02EB-49C9-810F-300914906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570285"/>
              </p:ext>
            </p:extLst>
          </p:nvPr>
        </p:nvGraphicFramePr>
        <p:xfrm>
          <a:off x="101879" y="1825625"/>
          <a:ext cx="7810479" cy="532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078106" y="2558300"/>
            <a:ext cx="4402182" cy="304698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>
                <a:solidFill>
                  <a:srgbClr val="000000"/>
                </a:solidFill>
              </a:rPr>
              <a:t>Originalitem</a:t>
            </a:r>
            <a:r>
              <a:rPr lang="de-DE" sz="2000" dirty="0">
                <a:solidFill>
                  <a:srgbClr val="000000"/>
                </a:solidFill>
              </a:rPr>
              <a:t>: Ich würde das </a:t>
            </a:r>
            <a:r>
              <a:rPr lang="de-DE" sz="2000" dirty="0" err="1">
                <a:solidFill>
                  <a:srgbClr val="000000"/>
                </a:solidFill>
              </a:rPr>
              <a:t>NeututorInnenseminar</a:t>
            </a:r>
            <a:r>
              <a:rPr lang="de-DE" sz="2000" dirty="0">
                <a:solidFill>
                  <a:srgbClr val="000000"/>
                </a:solidFill>
              </a:rPr>
              <a:t> an andere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weiterempfehlen.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Alle </a:t>
            </a:r>
            <a:r>
              <a:rPr lang="de-DE" sz="2000" dirty="0" err="1" smtClean="0">
                <a:solidFill>
                  <a:srgbClr val="000000"/>
                </a:solidFill>
              </a:rPr>
              <a:t>TutorInnen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0000"/>
                </a:solidFill>
              </a:rPr>
              <a:t>würden das </a:t>
            </a:r>
            <a:r>
              <a:rPr lang="de-DE" sz="2000" dirty="0" err="1">
                <a:solidFill>
                  <a:srgbClr val="000000"/>
                </a:solidFill>
              </a:rPr>
              <a:t>NeututorInnenseminar</a:t>
            </a:r>
            <a:r>
              <a:rPr lang="de-DE" sz="2000" dirty="0">
                <a:solidFill>
                  <a:srgbClr val="000000"/>
                </a:solidFill>
              </a:rPr>
              <a:t> anderen </a:t>
            </a:r>
            <a:r>
              <a:rPr lang="de-DE" sz="2000" dirty="0" err="1">
                <a:solidFill>
                  <a:srgbClr val="000000"/>
                </a:solidFill>
              </a:rPr>
              <a:t>TutorInnen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0000"/>
                </a:solidFill>
              </a:rPr>
              <a:t>(eher) weiterempfehlen</a:t>
            </a:r>
            <a:r>
              <a:rPr lang="de-DE" sz="2000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0B2B35E7-883D-4E4B-9512-6B544737AF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9095981"/>
              </p:ext>
            </p:extLst>
          </p:nvPr>
        </p:nvGraphicFramePr>
        <p:xfrm>
          <a:off x="1045238" y="2271252"/>
          <a:ext cx="5986724" cy="389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A341EF7A-CE68-46EE-8D63-89F2F6641A9C}"/>
              </a:ext>
            </a:extLst>
          </p:cNvPr>
          <p:cNvSpPr txBox="1"/>
          <p:nvPr/>
        </p:nvSpPr>
        <p:spPr>
          <a:xfrm>
            <a:off x="8153400" y="6453032"/>
            <a:ext cx="398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Basis sind die Angaben von </a:t>
            </a:r>
            <a:r>
              <a:rPr lang="de-DE" sz="1100" dirty="0" smtClean="0"/>
              <a:t>drei </a:t>
            </a:r>
            <a:r>
              <a:rPr lang="de-DE" sz="1100" dirty="0" err="1"/>
              <a:t>SeminarteilnehmerInnen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34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1" y="2993608"/>
            <a:ext cx="10515600" cy="770353"/>
          </a:xfrm>
        </p:spPr>
        <p:txBody>
          <a:bodyPr>
            <a:noAutofit/>
          </a:bodyPr>
          <a:lstStyle/>
          <a:p>
            <a:pPr algn="ctr"/>
            <a:r>
              <a:rPr lang="de-DE" sz="5400" b="1" dirty="0"/>
              <a:t>Ergebnisse der offenen Fragen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5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31331"/>
            <a:ext cx="10515600" cy="770353"/>
          </a:xfrm>
        </p:spPr>
        <p:txBody>
          <a:bodyPr/>
          <a:lstStyle/>
          <a:p>
            <a:r>
              <a:rPr lang="de-DE" b="1" dirty="0"/>
              <a:t>„Was hat dir besonders gut gefallen?“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41811"/>
          </a:xfrm>
        </p:spPr>
        <p:txBody>
          <a:bodyPr>
            <a:normAutofit/>
          </a:bodyPr>
          <a:lstStyle/>
          <a:p>
            <a:pPr marL="354013" indent="-354013"/>
            <a:r>
              <a:rPr lang="de-DE" sz="2400" dirty="0" smtClean="0"/>
              <a:t>„Aufbau </a:t>
            </a:r>
            <a:r>
              <a:rPr lang="de-DE" sz="2400" dirty="0"/>
              <a:t>eines Tutoriums </a:t>
            </a:r>
            <a:r>
              <a:rPr lang="de-DE" sz="2400" dirty="0">
                <a:sym typeface="Wingdings" panose="05000000000000000000" pitchFamily="2" charset="2"/>
              </a:rPr>
              <a:t> gute Programmpunkte </a:t>
            </a:r>
            <a:r>
              <a:rPr lang="de-DE" sz="2400" dirty="0" smtClean="0">
                <a:sym typeface="Wingdings" panose="05000000000000000000" pitchFamily="2" charset="2"/>
              </a:rPr>
              <a:t>hervorheben“</a:t>
            </a:r>
            <a:endParaRPr lang="de-DE" sz="2400" dirty="0">
              <a:sym typeface="Wingdings" panose="05000000000000000000" pitchFamily="2" charset="2"/>
            </a:endParaRPr>
          </a:p>
          <a:p>
            <a:pPr marL="354013" indent="-354013"/>
            <a:r>
              <a:rPr lang="de-DE" sz="2400" dirty="0" smtClean="0">
                <a:sym typeface="Wingdings" panose="05000000000000000000" pitchFamily="2" charset="2"/>
              </a:rPr>
              <a:t>„Das </a:t>
            </a:r>
            <a:r>
              <a:rPr lang="de-DE" sz="2400" dirty="0">
                <a:sym typeface="Wingdings" panose="05000000000000000000" pitchFamily="2" charset="2"/>
              </a:rPr>
              <a:t>Ende als wir noch einmal konkret besprochen haben, welche Punkte zu einem gelingenden Tutorium beitragen</a:t>
            </a:r>
            <a:r>
              <a:rPr lang="de-DE" sz="2400" dirty="0" smtClean="0">
                <a:sym typeface="Wingdings" panose="05000000000000000000" pitchFamily="2" charset="2"/>
              </a:rPr>
              <a:t>.“</a:t>
            </a:r>
            <a:endParaRPr lang="de-DE" sz="2400" dirty="0">
              <a:sym typeface="Wingdings" panose="05000000000000000000" pitchFamily="2" charset="2"/>
            </a:endParaRPr>
          </a:p>
          <a:p>
            <a:pPr marL="354013" indent="-354013"/>
            <a:r>
              <a:rPr lang="de-DE" sz="2400" dirty="0" smtClean="0">
                <a:sym typeface="Wingdings" panose="05000000000000000000" pitchFamily="2" charset="2"/>
              </a:rPr>
              <a:t>„Die </a:t>
            </a:r>
            <a:r>
              <a:rPr lang="de-DE" sz="2400" dirty="0">
                <a:sym typeface="Wingdings" panose="05000000000000000000" pitchFamily="2" charset="2"/>
              </a:rPr>
              <a:t>ungezwungene </a:t>
            </a:r>
            <a:r>
              <a:rPr lang="de-DE" sz="2400" dirty="0" smtClean="0">
                <a:sym typeface="Wingdings" panose="05000000000000000000" pitchFamily="2" charset="2"/>
              </a:rPr>
              <a:t>Stimmung“</a:t>
            </a:r>
            <a:endParaRPr lang="de-DE" sz="2400" dirty="0">
              <a:sym typeface="Wingdings" panose="05000000000000000000" pitchFamily="2" charset="2"/>
            </a:endParaRPr>
          </a:p>
          <a:p>
            <a:pPr marL="354013" indent="-354013"/>
            <a:r>
              <a:rPr lang="de-DE" sz="2400" dirty="0" smtClean="0">
                <a:sym typeface="Wingdings" panose="05000000000000000000" pitchFamily="2" charset="2"/>
              </a:rPr>
              <a:t>„Das Mittagsbuffet“</a:t>
            </a:r>
            <a:endParaRPr lang="de-DE" sz="2400" dirty="0">
              <a:sym typeface="Wingdings" panose="05000000000000000000" pitchFamily="2" charset="2"/>
            </a:endParaRPr>
          </a:p>
          <a:p>
            <a:pPr marL="354013" indent="-354013"/>
            <a:r>
              <a:rPr lang="de-DE" sz="2400" dirty="0" smtClean="0">
                <a:sym typeface="Wingdings" panose="05000000000000000000" pitchFamily="2" charset="2"/>
              </a:rPr>
              <a:t>„Der Austausch“</a:t>
            </a:r>
            <a:endParaRPr lang="de-DE" sz="2400" dirty="0"/>
          </a:p>
          <a:p>
            <a:pPr marL="265113" indent="-265113"/>
            <a:endParaRPr lang="de-DE" sz="2400" dirty="0"/>
          </a:p>
          <a:p>
            <a:endParaRPr lang="de-DE" dirty="0"/>
          </a:p>
          <a:p>
            <a:pPr fontAlgn="base"/>
            <a:endParaRPr lang="de-DE" dirty="0"/>
          </a:p>
          <a:p>
            <a:pPr lvl="1" fontAlgn="base"/>
            <a:endParaRPr lang="de-DE" sz="2800" dirty="0"/>
          </a:p>
          <a:p>
            <a:pPr lvl="1" fontAlgn="base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info@fib-koeln.de // www.fib-koeln.de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0" y="142539"/>
            <a:ext cx="6026297" cy="864851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838200" y="3763961"/>
            <a:ext cx="4442450" cy="24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0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A95DEAA5126640B4B1D18EF5390A72" ma:contentTypeVersion="4" ma:contentTypeDescription="Ein neues Dokument erstellen." ma:contentTypeScope="" ma:versionID="675ab90d7c7d49f4f0c76007a1786f89">
  <xsd:schema xmlns:xsd="http://www.w3.org/2001/XMLSchema" xmlns:xs="http://www.w3.org/2001/XMLSchema" xmlns:p="http://schemas.microsoft.com/office/2006/metadata/properties" xmlns:ns2="1b4847d6-72fd-4358-86e6-13c6667f480d" targetNamespace="http://schemas.microsoft.com/office/2006/metadata/properties" ma:root="true" ma:fieldsID="c8438c41c580c34e6d56047d93ee76d4" ns2:_="">
    <xsd:import namespace="1b4847d6-72fd-4358-86e6-13c6667f48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847d6-72fd-4358-86e6-13c6667f48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4FE3AB-96B2-4841-9EB8-97F8DD746A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847d6-72fd-4358-86e6-13c6667f48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EDBEFD-54B8-408D-822D-70DF8F7ED22F}">
  <ds:schemaRefs>
    <ds:schemaRef ds:uri="http://schemas.openxmlformats.org/package/2006/metadata/core-properties"/>
    <ds:schemaRef ds:uri="1b4847d6-72fd-4358-86e6-13c6667f480d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3A80BF-B226-4F11-BE66-50612D5F34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Breitbild</PresentationFormat>
  <Paragraphs>132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Wingdings</vt:lpstr>
      <vt:lpstr>Office Theme</vt:lpstr>
      <vt:lpstr>PowerPoint-Präsentation</vt:lpstr>
      <vt:lpstr>Inhalt</vt:lpstr>
      <vt:lpstr>Ergebnisse der geschlossenen Fragen</vt:lpstr>
      <vt:lpstr>Vorbereitung auf die TutorInnentätigkeit </vt:lpstr>
      <vt:lpstr>Angemessenheit des zeitlichen Umfangs  </vt:lpstr>
      <vt:lpstr>Länge</vt:lpstr>
      <vt:lpstr>Weiterempfehlung an andere TutorInnen</vt:lpstr>
      <vt:lpstr>Ergebnisse der offenen Fragen</vt:lpstr>
      <vt:lpstr>„Was hat dir besonders gut gefallen?“</vt:lpstr>
      <vt:lpstr>„Was hat dir weniger gut gefallen?</vt:lpstr>
      <vt:lpstr>Gesamtbewertung  </vt:lpstr>
      <vt:lpstr>Ergänzungspotenziale </vt:lpstr>
      <vt:lpstr>Weniger wichtige Inhalte</vt:lpstr>
      <vt:lpstr>Interesse an weiteren Seminaren </vt:lpstr>
      <vt:lpstr>Interesse an weiteren Seminaren</vt:lpstr>
      <vt:lpstr>Generelle Anregungen/Verbesserungsvorschläge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F. Cammann</dc:creator>
  <cp:lastModifiedBy>Franca Cammann</cp:lastModifiedBy>
  <cp:revision>56</cp:revision>
  <cp:lastPrinted>2017-05-16T11:09:08Z</cp:lastPrinted>
  <dcterms:modified xsi:type="dcterms:W3CDTF">2017-11-19T19:56:25Z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0x010100EDA95DEAA5126640B4B1D18EF5390A72</vt:lpwstr>
  </property>
</Properties>
</file>